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7"/>
  </p:notesMasterIdLst>
  <p:sldIdLst>
    <p:sldId id="2141411973" r:id="rId5"/>
    <p:sldId id="2141412015" r:id="rId6"/>
    <p:sldId id="2141412001" r:id="rId7"/>
    <p:sldId id="2141411992" r:id="rId8"/>
    <p:sldId id="2141412012" r:id="rId9"/>
    <p:sldId id="2141412016" r:id="rId10"/>
    <p:sldId id="2141411994" r:id="rId11"/>
    <p:sldId id="2141411995" r:id="rId12"/>
    <p:sldId id="2141411997" r:id="rId13"/>
    <p:sldId id="2141411996" r:id="rId14"/>
    <p:sldId id="2141412018" r:id="rId15"/>
    <p:sldId id="2141412005" r:id="rId16"/>
    <p:sldId id="2141412013" r:id="rId17"/>
    <p:sldId id="2141412003" r:id="rId18"/>
    <p:sldId id="2141412026" r:id="rId19"/>
    <p:sldId id="2141412010" r:id="rId20"/>
    <p:sldId id="2141412028" r:id="rId21"/>
    <p:sldId id="2141412011" r:id="rId22"/>
    <p:sldId id="2141412024" r:id="rId23"/>
    <p:sldId id="2141412023" r:id="rId24"/>
    <p:sldId id="2484" r:id="rId25"/>
    <p:sldId id="214141200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F729E-7B71-440E-8181-1D2222A9A270}" v="17" dt="2021-05-27T15:05:38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9"/>
  </p:normalViewPr>
  <p:slideViewPr>
    <p:cSldViewPr snapToGrid="0" snapToObjects="1">
      <p:cViewPr varScale="1">
        <p:scale>
          <a:sx n="106" d="100"/>
          <a:sy n="106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6574A-A892-324A-B51B-6B61BF865F31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8E640-9F93-0144-A0E4-AECA8070758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43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CD701-8DAD-734B-B832-7923F8F9A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8ED215-76C9-9347-9E07-0FFF7A15D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7BF3F3-92A1-7945-B94E-5C419806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2B12CF-6E3A-F94B-A167-EC8A0495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51C613-5F55-FF4C-9D9F-0F676D70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40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DAD5A-2C24-344D-B835-953BADB8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833623-35D9-AF46-9A70-48AD31BD5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02B2AD-2E93-BC42-B3D7-B09DD70D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4C680C-7864-F14E-AC13-C2CDE1F1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A109EB-6329-A144-BE9F-CDB854F1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05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F1BDD9-37EE-574F-B0B1-3ED4821F3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0885D3-63F0-7646-90BF-934F97472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DE9EDD-465D-DA49-9D39-2FA24AB8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113FD4-685D-574C-884A-583333E5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1756D2-1C22-AF46-809E-2515F4CC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45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19005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0BFAF-D975-6946-A1DD-73FB2753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1460B1-9745-174D-B0D7-E04A0F21A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DEA668-2E5E-034E-A375-2F5E2E86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5BE172-5AF9-3645-AA2B-00D71E4C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C7776A-7C39-0344-BBB0-82F6A054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68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795F9-7777-F242-B406-D05E2B7C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FE05E0-BEB7-E741-8DA4-A68A2E59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32C14B-4B78-6A45-A6C5-DD462662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AC8F87-AEBD-714C-A047-8AE48C86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ADC065-783E-9848-95F1-40477931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24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4432D-2937-4341-B7EC-4340D42E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F189F2-9564-BB40-A3ED-377084A54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1AF307-FE38-7B42-A144-559BBFFD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08A52B-BDB6-E649-A6D2-CE059CB1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A07C41-4BEC-4945-BA23-6911DECC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9D74A9-2FA0-FA4C-8BD8-9A3CBBE8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2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5F7D6-73B1-8048-B6ED-EFA0E11B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D5F741-19D8-E549-B39C-E10130EB6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CB4577-1365-1343-B528-72514BE4C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629744-E862-444C-8240-75729DD8A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FA783A-ADE0-1A49-B038-08DCDBB05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88A1780-E875-CE46-8544-83247E58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10E2063-C968-4A47-ABDA-F293ECCE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49AA83-7926-EE48-8AFB-C1F55F7B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67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68068-2BD7-FB4E-A289-89E03BC6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20450A-778C-1749-8E84-C166FE64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BF79CA-6AA9-1C45-8E17-4624449B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8CF169-227D-BF43-863E-9E9A2F15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0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F935F24-5682-174A-9D3D-7EC70C15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BB8BB4-B300-4348-8842-301D5858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1446A4-5E44-FC4C-B025-6F4A04CA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99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4D25F-17E7-D046-B609-B1198165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AD4237-7EF8-1344-8C44-8CDA17803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D88F53-4534-E34A-B8EF-5B3416854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351563-5111-5C43-ADE5-05004893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248BED-8631-7345-8AEA-8AC94495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5A6273-FAC9-4B48-AE1F-7F2C6DCC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72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31D33-D126-834E-AAE9-C6DFC2BD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5ED7253-5EAF-DA4C-A169-563CB3D9F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8C7C2C-C7B3-3F49-9697-4E49078DC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315614-4C68-994E-9BA4-62C71E37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E52DD2-2650-114B-9B69-CD325D1F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87144E-7810-1D44-8C08-6E9BF5EE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6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658289-98EB-6E42-9BB2-913D9227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C726A0-AB60-B845-B314-46A89E692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56CF90-CC12-2D4D-A1B2-CD8BF87F7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FC68-831C-AB45-87E6-C13D3BFB764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B88FA8-0922-304C-BA16-F4DA31B8C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DD9336-0DEC-2C4D-8EB0-FEB328673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1DDB7-3858-974D-8BA0-51CD7652C9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05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21FC-54AE-422B-A34C-C1F60A01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798694"/>
            <a:ext cx="11342914" cy="18770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5400" b="1" dirty="0">
                <a:solidFill>
                  <a:schemeClr val="accent1"/>
                </a:solidFill>
                <a:latin typeface="Andes" panose="02000000000000000000" pitchFamily="50" charset="0"/>
              </a:rPr>
              <a:t>Programa Nacional de Testagem para o SARS-CoV-2</a:t>
            </a:r>
            <a:endParaRPr lang="en-US" sz="5400" b="1" dirty="0">
              <a:solidFill>
                <a:schemeClr val="accent1"/>
              </a:solidFill>
              <a:latin typeface="Andes" panose="020000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01AE4-9C0F-4144-BB74-3B90CF274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11" y="5260063"/>
            <a:ext cx="6543473" cy="14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4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55CF-8183-4E64-83AF-A7727A88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89" y="193109"/>
            <a:ext cx="11552222" cy="9385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Justificativa</a:t>
            </a:r>
            <a:r>
              <a:rPr lang="en-US" sz="4800" b="1" dirty="0">
                <a:solidFill>
                  <a:schemeClr val="accent1"/>
                </a:solidFill>
                <a:latin typeface="Andes" panose="02000000000000000000" pitchFamily="50" charset="0"/>
              </a:rPr>
              <a:t> para o </a:t>
            </a:r>
            <a:r>
              <a:rPr lang="en-US" sz="48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uso</a:t>
            </a:r>
            <a:r>
              <a:rPr lang="en-US" sz="4800" b="1" dirty="0">
                <a:solidFill>
                  <a:schemeClr val="accent1"/>
                </a:solidFill>
                <a:latin typeface="Andes" panose="02000000000000000000" pitchFamily="50" charset="0"/>
              </a:rPr>
              <a:t> do Teste de </a:t>
            </a:r>
            <a:r>
              <a:rPr lang="en-US" sz="48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Antígeno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02CA-205E-4FF6-BEEA-145319F26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1" y="1502875"/>
            <a:ext cx="11552222" cy="4990000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Prioridade para a utilização do teste de antígeno</a:t>
            </a:r>
            <a:r>
              <a:rPr lang="pt-BR" dirty="0"/>
              <a:t>, pois tem sensibilidade adequada para o diagnóstico de </a:t>
            </a:r>
            <a:r>
              <a:rPr lang="pt-BR"/>
              <a:t>casos assintomáticos </a:t>
            </a:r>
            <a:r>
              <a:rPr lang="pt-BR" dirty="0"/>
              <a:t>e sintomáticos</a:t>
            </a:r>
          </a:p>
          <a:p>
            <a:pPr algn="just"/>
            <a:endParaRPr lang="pt-BR" sz="1200" dirty="0"/>
          </a:p>
          <a:p>
            <a:pPr algn="just"/>
            <a:r>
              <a:rPr lang="pt-BR" dirty="0"/>
              <a:t>Bom desempenho para a </a:t>
            </a:r>
            <a:r>
              <a:rPr lang="pt-BR" b="1" dirty="0"/>
              <a:t>detecção de casos nos estágios iniciais da infecção e ainda contagiosos</a:t>
            </a:r>
            <a:endParaRPr lang="pt-BR" dirty="0"/>
          </a:p>
          <a:p>
            <a:pPr marL="0" indent="0" algn="just">
              <a:buNone/>
            </a:pPr>
            <a:endParaRPr lang="pt-BR" sz="1800" dirty="0"/>
          </a:p>
          <a:p>
            <a:pPr algn="just"/>
            <a:r>
              <a:rPr lang="pt-BR" dirty="0"/>
              <a:t>Recentemente </a:t>
            </a:r>
            <a:r>
              <a:rPr lang="pt-BR" b="1" dirty="0"/>
              <a:t>incorporado pela OMS</a:t>
            </a:r>
            <a:r>
              <a:rPr lang="pt-BR" dirty="0"/>
              <a:t> como tecnologia equivalente ao RT-PCR para detecção do SARS-CoV-2 </a:t>
            </a:r>
          </a:p>
          <a:p>
            <a:pPr algn="just"/>
            <a:endParaRPr lang="pt-BR" sz="1400" dirty="0"/>
          </a:p>
          <a:p>
            <a:pPr algn="just"/>
            <a:r>
              <a:rPr lang="pt-BR" dirty="0"/>
              <a:t>Teste de antígeno também identifica pessoas infectadas por variantes do SARS-CoV-2, servindo como passo inicial à </a:t>
            </a:r>
            <a:r>
              <a:rPr lang="pt-BR" b="1" dirty="0"/>
              <a:t>vigilância genômica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065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18FA-98D6-4ACA-BE69-CCAE96F1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9" y="195944"/>
            <a:ext cx="11724193" cy="121807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O teste de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contatos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assintomáticos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pode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ser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considerado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pois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os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casos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assintomáticos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têm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cargas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virais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semelhantes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às dos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casos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sintomáticos</a:t>
            </a:r>
            <a:r>
              <a:rPr lang="en-US" sz="2400" b="1" dirty="0">
                <a:solidFill>
                  <a:schemeClr val="accent1"/>
                </a:solidFill>
                <a:latin typeface="Andes" panose="02000000000000000000" pitchFamily="50" charset="0"/>
              </a:rPr>
              <a:t> (OMS, 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2D9E7-2F61-465D-BFE5-BFC551B70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33" y="1610131"/>
            <a:ext cx="5462699" cy="50519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47376-0091-4E35-8280-98129123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884" y="1610130"/>
            <a:ext cx="4826523" cy="50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8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fficeArt object" descr="Picture 3">
            <a:extLst>
              <a:ext uri="{FF2B5EF4-FFF2-40B4-BE49-F238E27FC236}">
                <a16:creationId xmlns:a16="http://schemas.microsoft.com/office/drawing/2014/main" id="{0C28DCE3-48BD-4E83-A7E1-69873E2992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83088" y="780834"/>
            <a:ext cx="5739830" cy="5907076"/>
          </a:xfrm>
          <a:prstGeom prst="rect">
            <a:avLst/>
          </a:prstGeom>
          <a:ln w="3175" cap="flat">
            <a:solidFill>
              <a:schemeClr val="tx1"/>
            </a:solidFill>
            <a:miter lim="400000"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C3CBA7-0A58-4865-91DF-2E820BEB19EE}"/>
              </a:ext>
            </a:extLst>
          </p:cNvPr>
          <p:cNvSpPr/>
          <p:nvPr/>
        </p:nvSpPr>
        <p:spPr>
          <a:xfrm>
            <a:off x="6096000" y="139039"/>
            <a:ext cx="5739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tx2"/>
                </a:solidFill>
              </a:rPr>
              <a:t>Probabilidade diagnóstico positivo (COVID-19) por tipo de profissão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BB1439-B7B6-4FCD-A51A-F8472089AD6E}"/>
              </a:ext>
            </a:extLst>
          </p:cNvPr>
          <p:cNvSpPr/>
          <p:nvPr/>
        </p:nvSpPr>
        <p:spPr>
          <a:xfrm>
            <a:off x="150830" y="1472214"/>
            <a:ext cx="55806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Nível de risco por ocupação pode ser sumarizada da seguinte forma: </a:t>
            </a:r>
          </a:p>
          <a:p>
            <a:pPr algn="just"/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Risco de exposição muito alto: </a:t>
            </a:r>
            <a:r>
              <a:rPr lang="pt-BR" dirty="0"/>
              <a:t>profissões cuja rotina de trabalho acarreta em alto potencial de exposição a fontes conhecidas ou suspeitas;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Risco de exposição alto: </a:t>
            </a:r>
            <a:r>
              <a:rPr lang="pt-BR" dirty="0"/>
              <a:t>inclui os profissionais de apoio à área da saúde, paramédicos e de apoio à medicina legal;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Risco de exposição médio: </a:t>
            </a:r>
            <a:r>
              <a:rPr lang="pt-BR" dirty="0"/>
              <a:t>profissões que requerem contato frequente e/ou próximo com o público em geral;</a:t>
            </a:r>
          </a:p>
          <a:p>
            <a:pPr algn="just"/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Risco de exposição baixo: </a:t>
            </a:r>
            <a:r>
              <a:rPr lang="pt-BR" dirty="0"/>
              <a:t>inclui todas as profissões com baixo contato com o público e colegas de trabalho.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648E9-05A1-4AAB-B985-239F3B109E45}"/>
              </a:ext>
            </a:extLst>
          </p:cNvPr>
          <p:cNvSpPr/>
          <p:nvPr/>
        </p:nvSpPr>
        <p:spPr>
          <a:xfrm>
            <a:off x="150830" y="296282"/>
            <a:ext cx="5665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Andes" panose="02000000000000000000" pitchFamily="50" charset="0"/>
                <a:ea typeface="+mj-ea"/>
                <a:cs typeface="+mj-cs"/>
              </a:rPr>
              <a:t>Foco em categorias profissionais mais expostas aos SARS-CoV-2</a:t>
            </a:r>
            <a:endParaRPr lang="en-US" sz="2400" b="1" dirty="0">
              <a:solidFill>
                <a:srgbClr val="0070C0"/>
              </a:solidFill>
              <a:latin typeface="Andes" panose="02000000000000000000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790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49F8-E93F-4DB1-BEE1-7844928B2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923068"/>
            <a:ext cx="10352315" cy="30448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 err="1">
                <a:solidFill>
                  <a:srgbClr val="0070C0"/>
                </a:solidFill>
                <a:latin typeface="Andes" panose="02000000000000000000" pitchFamily="50" charset="0"/>
              </a:rPr>
              <a:t>Protocolos</a:t>
            </a:r>
            <a:r>
              <a:rPr lang="en-US" sz="6600" b="1" dirty="0">
                <a:solidFill>
                  <a:srgbClr val="0070C0"/>
                </a:solidFill>
                <a:latin typeface="Andes" panose="02000000000000000000" pitchFamily="50" charset="0"/>
              </a:rPr>
              <a:t> e </a:t>
            </a:r>
            <a:r>
              <a:rPr lang="en-US" sz="6600" b="1" dirty="0" err="1">
                <a:solidFill>
                  <a:srgbClr val="0070C0"/>
                </a:solidFill>
                <a:latin typeface="Andes" panose="02000000000000000000" pitchFamily="50" charset="0"/>
              </a:rPr>
              <a:t>Parâmetros</a:t>
            </a:r>
            <a:r>
              <a:rPr lang="en-US" sz="6600" b="1" dirty="0">
                <a:solidFill>
                  <a:srgbClr val="0070C0"/>
                </a:solidFill>
                <a:latin typeface="Andes" panose="02000000000000000000" pitchFamily="50" charset="0"/>
              </a:rPr>
              <a:t> de </a:t>
            </a:r>
            <a:r>
              <a:rPr lang="en-US" sz="6600" b="1" dirty="0" err="1">
                <a:solidFill>
                  <a:srgbClr val="0070C0"/>
                </a:solidFill>
                <a:latin typeface="Andes" panose="02000000000000000000" pitchFamily="50" charset="0"/>
              </a:rPr>
              <a:t>Testagem</a:t>
            </a:r>
            <a:r>
              <a:rPr lang="en-US" sz="6600" b="1" dirty="0">
                <a:solidFill>
                  <a:srgbClr val="0070C0"/>
                </a:solidFill>
                <a:latin typeface="Andes" panose="02000000000000000000" pitchFamily="50" charset="0"/>
              </a:rPr>
              <a:t> </a:t>
            </a:r>
            <a:br>
              <a:rPr lang="en-US" sz="4400" b="1" dirty="0">
                <a:solidFill>
                  <a:srgbClr val="0070C0"/>
                </a:solidFill>
                <a:latin typeface="Andes" panose="02000000000000000000" pitchFamily="50" charset="0"/>
              </a:rPr>
            </a:br>
            <a:endParaRPr lang="en-US" sz="4400" b="1" dirty="0">
              <a:solidFill>
                <a:srgbClr val="0070C0"/>
              </a:solidFill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1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66E1-2D84-4730-97DB-91D9731B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59" y="153801"/>
            <a:ext cx="11398311" cy="793256"/>
          </a:xfrm>
        </p:spPr>
        <p:txBody>
          <a:bodyPr>
            <a:normAutofit/>
          </a:bodyPr>
          <a:lstStyle/>
          <a:p>
            <a:pPr algn="ctr"/>
            <a:r>
              <a:rPr lang="pt-PT" b="1" dirty="0">
                <a:solidFill>
                  <a:schemeClr val="accent1"/>
                </a:solidFill>
                <a:latin typeface="Andes" panose="02000000000000000000" pitchFamily="50" charset="0"/>
              </a:rPr>
              <a:t>Parâmetros Propostos para Testagem</a:t>
            </a:r>
            <a:r>
              <a:rPr lang="en-US" b="1" dirty="0">
                <a:solidFill>
                  <a:schemeClr val="accent1"/>
                </a:solidFill>
                <a:latin typeface="Andes" panose="02000000000000000000" pitchFamily="50" charset="0"/>
              </a:rPr>
              <a:t>   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35E358-69D4-4222-B794-A2F806C73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62507"/>
              </p:ext>
            </p:extLst>
          </p:nvPr>
        </p:nvGraphicFramePr>
        <p:xfrm>
          <a:off x="416458" y="1001487"/>
          <a:ext cx="11546940" cy="57918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59942">
                  <a:extLst>
                    <a:ext uri="{9D8B030D-6E8A-4147-A177-3AD203B41FA5}">
                      <a16:colId xmlns:a16="http://schemas.microsoft.com/office/drawing/2014/main" val="703584703"/>
                    </a:ext>
                  </a:extLst>
                </a:gridCol>
                <a:gridCol w="1927540">
                  <a:extLst>
                    <a:ext uri="{9D8B030D-6E8A-4147-A177-3AD203B41FA5}">
                      <a16:colId xmlns:a16="http://schemas.microsoft.com/office/drawing/2014/main" val="3795214542"/>
                    </a:ext>
                  </a:extLst>
                </a:gridCol>
                <a:gridCol w="1983438">
                  <a:extLst>
                    <a:ext uri="{9D8B030D-6E8A-4147-A177-3AD203B41FA5}">
                      <a16:colId xmlns:a16="http://schemas.microsoft.com/office/drawing/2014/main" val="2842594479"/>
                    </a:ext>
                  </a:extLst>
                </a:gridCol>
                <a:gridCol w="1983438">
                  <a:extLst>
                    <a:ext uri="{9D8B030D-6E8A-4147-A177-3AD203B41FA5}">
                      <a16:colId xmlns:a16="http://schemas.microsoft.com/office/drawing/2014/main" val="3502793432"/>
                    </a:ext>
                  </a:extLst>
                </a:gridCol>
                <a:gridCol w="2196291">
                  <a:extLst>
                    <a:ext uri="{9D8B030D-6E8A-4147-A177-3AD203B41FA5}">
                      <a16:colId xmlns:a16="http://schemas.microsoft.com/office/drawing/2014/main" val="3289836803"/>
                    </a:ext>
                  </a:extLst>
                </a:gridCol>
                <a:gridCol w="2196291">
                  <a:extLst>
                    <a:ext uri="{9D8B030D-6E8A-4147-A177-3AD203B41FA5}">
                      <a16:colId xmlns:a16="http://schemas.microsoft.com/office/drawing/2014/main" val="3601308558"/>
                    </a:ext>
                  </a:extLst>
                </a:gridCol>
              </a:tblGrid>
              <a:tr h="45909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Estratégia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Tipo de Teste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Frequência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Onde testar (recomendação)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Parâmetro (recomendação)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639945"/>
                  </a:ext>
                </a:extLst>
              </a:tr>
              <a:tr h="142602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 </a:t>
                      </a:r>
                    </a:p>
                    <a:p>
                      <a:pPr algn="l"/>
                      <a:r>
                        <a:rPr lang="en-US" sz="1600" kern="1200" dirty="0" err="1"/>
                        <a:t>Diagnóstico-Assistencial</a:t>
                      </a:r>
                      <a:endParaRPr lang="pt-BR" sz="1600" b="1" kern="1200" dirty="0">
                        <a:solidFill>
                          <a:srgbClr val="FFFFFF"/>
                        </a:solidFill>
                        <a:latin typeface="+mn-lt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NAAT </a:t>
                      </a:r>
                      <a:r>
                        <a:rPr lang="en-US" sz="1400" dirty="0" err="1">
                          <a:effectLst/>
                        </a:rPr>
                        <a:t>ou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Antígeno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Na rotina diagnóstica (sintomáticos) e rastreio de contatos de casos suspeitos e confirmados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UBS/ESF, Atenção Especializada, RUE (UPA e sala de emergência), centros especializados em COVID-19)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Todos sintomáticos e entre 10-30 dos contactantes </a:t>
                      </a:r>
                      <a:r>
                        <a:rPr lang="pt-BR" sz="1400" dirty="0">
                          <a:effectLst/>
                        </a:rPr>
                        <a:t>(10 em situação de baixa, até 30, em situações de alta de casos)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081505"/>
                  </a:ext>
                </a:extLst>
              </a:tr>
              <a:tr h="169028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Busca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Ativa</a:t>
                      </a:r>
                      <a:endParaRPr lang="en-US" sz="1600" b="1" kern="1200" dirty="0">
                        <a:solidFill>
                          <a:srgbClr val="FFFFFF"/>
                        </a:solidFill>
                        <a:latin typeface="+mn-lt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/>
                        <a:t>Setor Privado/Empresas (setores estrategicos ou com grande exposição ao público)</a:t>
                      </a:r>
                      <a:endParaRPr lang="en-US" sz="1600" b="1" kern="1200" dirty="0">
                        <a:solidFill>
                          <a:srgbClr val="FFFFFF"/>
                        </a:solidFill>
                        <a:latin typeface="+mn-lt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Antígeno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Conforme estratégia dos Programas de Testagem. No mínimo semanal, ideal, 72-72 horas.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Definir por risco de exposição ou atividade estratégica (comercio, restaurantes, lazer, etc.) - Apêndice 1 contem lista de profissões de  maior risco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Conforme estratégia de cada Programa de Testagem. </a:t>
                      </a:r>
                      <a:r>
                        <a:rPr lang="pt-BR" sz="1400" b="1" dirty="0">
                          <a:effectLst/>
                        </a:rPr>
                        <a:t>Recomendável em até 100% dos expostos </a:t>
                      </a:r>
                      <a:r>
                        <a:rPr lang="pt-BR" sz="1400" dirty="0">
                          <a:effectLst/>
                        </a:rPr>
                        <a:t>e todos contatos de positivos.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655165"/>
                  </a:ext>
                </a:extLst>
              </a:tr>
              <a:tr h="1690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/>
                        <a:t>Setor Público (locais de grande exposição e aglomeração)</a:t>
                      </a:r>
                      <a:endParaRPr lang="en-US" sz="1600" b="1" kern="1200" dirty="0">
                        <a:solidFill>
                          <a:srgbClr val="FFFFFF"/>
                        </a:solidFill>
                        <a:latin typeface="+mn-lt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Antígeno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Conforme estratégia dos Programas de Testagem. No mínimo semanal, ideal, 72-72 horas.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Serviços públicos essenciais (transporte - terminais rodoviários, aeroportos), quarteis, escolas públicas, etc.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Conforme estratégia de cada Programa de Testagem ou, </a:t>
                      </a:r>
                      <a:r>
                        <a:rPr lang="pt-BR" sz="1400" b="1" dirty="0">
                          <a:effectLst/>
                        </a:rPr>
                        <a:t>no mínimo, 2 testes/1000 expostos por semana </a:t>
                      </a:r>
                      <a:r>
                        <a:rPr lang="pt-BR" sz="1400" dirty="0">
                          <a:effectLst/>
                        </a:rPr>
                        <a:t>(sentinela) e em todos os contatos dos positivos.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104142"/>
                  </a:ext>
                </a:extLst>
              </a:tr>
              <a:tr h="37561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Avaliação de </a:t>
                      </a:r>
                      <a:r>
                        <a:rPr lang="en-US" sz="1600" kern="1200" dirty="0" err="1"/>
                        <a:t>Soroprevalência</a:t>
                      </a:r>
                      <a:endParaRPr lang="en-US" sz="1600" b="1" kern="1200" dirty="0">
                        <a:solidFill>
                          <a:srgbClr val="FFFFFF"/>
                        </a:solidFill>
                        <a:latin typeface="+mn-lt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Sorológico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Inquerito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Domiciliar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Domicilio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PrevCov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Amostra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representativa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8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30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9D42A-0693-4D00-8D6C-B897F6F9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72" y="1430447"/>
            <a:ext cx="10728357" cy="53006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7E742C-84AD-4BE7-BA88-77ED4526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80757"/>
            <a:ext cx="11677650" cy="121630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accent1"/>
                </a:solidFill>
                <a:latin typeface="Andes" panose="02000000000000000000" pitchFamily="50" charset="0"/>
              </a:rPr>
              <a:t>Fluxogramas de testagem: sintomáticos e assintomáticos</a:t>
            </a:r>
            <a:endParaRPr lang="en-US" sz="4000" b="1" dirty="0">
              <a:solidFill>
                <a:schemeClr val="accent1"/>
              </a:solidFill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7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CE0D5E-1145-40E8-BFF3-A07C6E94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0384"/>
            <a:ext cx="11518900" cy="83427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Cenários</a:t>
            </a:r>
            <a:r>
              <a:rPr lang="en-US" sz="6000" b="1" dirty="0">
                <a:solidFill>
                  <a:schemeClr val="accent1"/>
                </a:solidFill>
                <a:latin typeface="Andes" panose="02000000000000000000" pitchFamily="50" charset="0"/>
              </a:rPr>
              <a:t> de </a:t>
            </a:r>
            <a:r>
              <a:rPr lang="en-US" sz="60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Testagem</a:t>
            </a:r>
            <a:r>
              <a:rPr lang="en-US" sz="6000" b="1" dirty="0">
                <a:solidFill>
                  <a:schemeClr val="accent1"/>
                </a:solidFill>
                <a:latin typeface="Andes" panose="02000000000000000000" pitchFamily="50" charset="0"/>
              </a:rPr>
              <a:t>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3E39362-A2C4-4088-B285-E252FFA7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80" y="1074656"/>
            <a:ext cx="11142483" cy="56262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664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EDF8-81A8-4135-919F-63E22776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39" y="157244"/>
            <a:ext cx="11425287" cy="103053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chemeClr val="accent1"/>
                </a:solidFill>
                <a:latin typeface="Andes" panose="02000000000000000000" pitchFamily="50" charset="0"/>
              </a:rPr>
              <a:t>Expansão significativa do programa de testagem - seguindo melhores práticas globais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963C7-B87F-4CB6-8888-140C84AA3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6" y="1294638"/>
            <a:ext cx="10917432" cy="54061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393296-06CC-43DC-9D89-E466F792706D}"/>
              </a:ext>
            </a:extLst>
          </p:cNvPr>
          <p:cNvSpPr/>
          <p:nvPr/>
        </p:nvSpPr>
        <p:spPr>
          <a:xfrm>
            <a:off x="1508290" y="4812834"/>
            <a:ext cx="961534" cy="11332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A82D2137-2E85-411E-B2A5-8A86462E1E5D}"/>
              </a:ext>
            </a:extLst>
          </p:cNvPr>
          <p:cNvSpPr/>
          <p:nvPr/>
        </p:nvSpPr>
        <p:spPr>
          <a:xfrm rot="20789914">
            <a:off x="1542687" y="2557944"/>
            <a:ext cx="9110614" cy="6553852"/>
          </a:xfrm>
          <a:prstGeom prst="arc">
            <a:avLst>
              <a:gd name="adj1" fmla="val 12667822"/>
              <a:gd name="adj2" fmla="val 20305787"/>
            </a:avLst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79C7-D3C0-49E0-8953-158684C52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095" y="2149311"/>
            <a:ext cx="9954705" cy="1385741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70C0"/>
                </a:solidFill>
                <a:latin typeface="Andes" panose="02000000000000000000" pitchFamily="50" charset="0"/>
                <a:ea typeface="+mn-ea"/>
                <a:cs typeface="+mn-cs"/>
              </a:rPr>
              <a:t>Digitalização e </a:t>
            </a:r>
            <a:r>
              <a:rPr lang="en-US" b="1" dirty="0" err="1">
                <a:solidFill>
                  <a:srgbClr val="0070C0"/>
                </a:solidFill>
                <a:latin typeface="Andes" panose="02000000000000000000" pitchFamily="50" charset="0"/>
                <a:ea typeface="+mn-ea"/>
                <a:cs typeface="+mn-cs"/>
              </a:rPr>
              <a:t>Rastreamento</a:t>
            </a:r>
            <a:endParaRPr lang="en-US" b="1" dirty="0">
              <a:solidFill>
                <a:srgbClr val="0070C0"/>
              </a:solidFill>
              <a:latin typeface="Andes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7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FE75-D713-4E12-9EC5-6E7687DA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0" y="365125"/>
            <a:ext cx="11525062" cy="983841"/>
          </a:xfrm>
        </p:spPr>
        <p:txBody>
          <a:bodyPr>
            <a:noAutofit/>
          </a:bodyPr>
          <a:lstStyle/>
          <a:p>
            <a:pPr algn="ctr">
              <a:defRPr sz="5000" b="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lang="pt-BR" sz="4800" b="1" dirty="0">
                <a:solidFill>
                  <a:schemeClr val="accent1"/>
                </a:solidFill>
                <a:latin typeface="Andes" panose="02000000000000000000" pitchFamily="50" charset="0"/>
                <a:ea typeface="+mn-ea"/>
                <a:cs typeface="+mn-cs"/>
              </a:rPr>
              <a:t>Digitalização e Rastreamento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DDB7-85AE-46F5-84B4-88B8BC54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50" y="1665837"/>
            <a:ext cx="11525062" cy="491603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u="sng" dirty="0">
                <a:cs typeface="Arial" panose="020B0604020202020204" pitchFamily="34" charset="0"/>
              </a:rPr>
              <a:t>eSusNotifica</a:t>
            </a:r>
            <a:r>
              <a:rPr lang="pt-BR" sz="3200" dirty="0">
                <a:cs typeface="Arial" panose="020B0604020202020204" pitchFamily="34" charset="0"/>
              </a:rPr>
              <a:t>, para o registro de </a:t>
            </a:r>
            <a:r>
              <a:rPr lang="pt-BR" sz="3200" u="sng" dirty="0">
                <a:cs typeface="Arial" panose="020B0604020202020204" pitchFamily="34" charset="0"/>
              </a:rPr>
              <a:t>todos os exames de Antígeno</a:t>
            </a:r>
            <a:r>
              <a:rPr lang="pt-BR" sz="3200" dirty="0">
                <a:cs typeface="Arial" panose="020B0604020202020204" pitchFamily="34" charset="0"/>
              </a:rPr>
              <a:t>, contendo a identificação do indivíduo, data, local e o resultado</a:t>
            </a:r>
          </a:p>
          <a:p>
            <a:pPr algn="just">
              <a:lnSpc>
                <a:spcPct val="100000"/>
              </a:lnSpc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3200" dirty="0">
                <a:cs typeface="Arial" panose="020B0604020202020204" pitchFamily="34" charset="0"/>
              </a:rPr>
              <a:t>Formulário padrão para a digitação destes registros ou utilização do mesmo formulário da Síndrome Gripal Leve</a:t>
            </a:r>
          </a:p>
          <a:p>
            <a:pPr algn="just"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00000"/>
              </a:lnSpc>
              <a:spcAft>
                <a:spcPts val="1500"/>
              </a:spcAft>
            </a:pPr>
            <a:r>
              <a:rPr lang="pt-BR" sz="3200" dirty="0">
                <a:cs typeface="Arial" panose="020B0604020202020204" pitchFamily="34" charset="0"/>
              </a:rPr>
              <a:t>Integração com a </a:t>
            </a:r>
            <a:r>
              <a:rPr lang="pt-BR" sz="3200" u="sng" dirty="0">
                <a:cs typeface="Arial" panose="020B0604020202020204" pitchFamily="34" charset="0"/>
              </a:rPr>
              <a:t>RNDS </a:t>
            </a:r>
            <a:r>
              <a:rPr lang="pt-BR" sz="3200" dirty="0">
                <a:cs typeface="Arial" panose="020B0604020202020204" pitchFamily="34" charset="0"/>
              </a:rPr>
              <a:t>e definição dos domínios</a:t>
            </a:r>
            <a:endParaRPr lang="pt-BR" sz="1000" dirty="0"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00000"/>
              </a:lnSpc>
              <a:spcAft>
                <a:spcPts val="1500"/>
              </a:spcAft>
            </a:pPr>
            <a:r>
              <a:rPr lang="pt-BR" sz="3200" dirty="0">
                <a:cs typeface="Arial" panose="020B0604020202020204" pitchFamily="34" charset="0"/>
              </a:rPr>
              <a:t>Implantação dos painéis de monitoramento</a:t>
            </a:r>
          </a:p>
        </p:txBody>
      </p:sp>
    </p:spTree>
    <p:extLst>
      <p:ext uri="{BB962C8B-B14F-4D97-AF65-F5344CB8AC3E}">
        <p14:creationId xmlns:p14="http://schemas.microsoft.com/office/powerpoint/2010/main" val="24244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DC34-ABA4-4A28-A010-BED4B81E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60" y="521976"/>
            <a:ext cx="11398313" cy="103209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8000" b="1" dirty="0" err="1">
                <a:solidFill>
                  <a:schemeClr val="accent1"/>
                </a:solidFill>
                <a:latin typeface="Andes" panose="02000000000000000000" pitchFamily="50" charset="0"/>
                <a:ea typeface="+mn-ea"/>
                <a:cs typeface="+mn-cs"/>
              </a:rPr>
              <a:t>Sumário</a:t>
            </a:r>
            <a:endParaRPr lang="en-US" sz="6000" b="1" dirty="0">
              <a:solidFill>
                <a:schemeClr val="accent1"/>
              </a:solidFill>
              <a:latin typeface="Andes" panose="02000000000000000000" pitchFamily="50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53A92-DFB8-4CD4-AB44-717039797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43" y="2090057"/>
            <a:ext cx="11481304" cy="4487284"/>
          </a:xfrm>
        </p:spPr>
        <p:txBody>
          <a:bodyPr>
            <a:normAutofit/>
          </a:bodyPr>
          <a:lstStyle/>
          <a:p>
            <a:pPr marL="398463" indent="-398463"/>
            <a:r>
              <a:rPr lang="pt-BR" sz="5400" b="1" dirty="0"/>
              <a:t>Estratégias de Testagem</a:t>
            </a:r>
            <a:endParaRPr lang="en-US" sz="5400" b="1" dirty="0"/>
          </a:p>
          <a:p>
            <a:pPr marL="398463" indent="-398463"/>
            <a:endParaRPr lang="en-US" sz="4400" b="1" dirty="0"/>
          </a:p>
          <a:p>
            <a:pPr marL="398463" indent="-398463"/>
            <a:r>
              <a:rPr lang="en-US" sz="5400" b="1" dirty="0" err="1"/>
              <a:t>Parâmetros</a:t>
            </a:r>
            <a:r>
              <a:rPr lang="en-US" sz="5400" b="1" dirty="0"/>
              <a:t> e </a:t>
            </a:r>
            <a:r>
              <a:rPr lang="en-US" sz="5400" b="1" dirty="0" err="1"/>
              <a:t>Protocolos</a:t>
            </a:r>
            <a:endParaRPr lang="en-US" sz="5400" b="1" dirty="0"/>
          </a:p>
          <a:p>
            <a:pPr marL="398463" indent="-398463"/>
            <a:endParaRPr lang="en-US" sz="4400" b="1" dirty="0"/>
          </a:p>
          <a:p>
            <a:pPr marL="398463" indent="-398463"/>
            <a:r>
              <a:rPr lang="pt-BR" sz="5400" b="1" dirty="0"/>
              <a:t>Digitalização e </a:t>
            </a:r>
            <a:r>
              <a:rPr lang="en-US" sz="5400" b="1" dirty="0" err="1"/>
              <a:t>Rastreamento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8459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png">
            <a:extLst>
              <a:ext uri="{FF2B5EF4-FFF2-40B4-BE49-F238E27FC236}">
                <a16:creationId xmlns:a16="http://schemas.microsoft.com/office/drawing/2014/main" id="{5EA0B773-C913-1644-811A-6FEAA5A248B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4033" y="185597"/>
            <a:ext cx="11597488" cy="64868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62228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06330-48CA-E241-BAAE-F844B5B6F7CC}"/>
              </a:ext>
            </a:extLst>
          </p:cNvPr>
          <p:cNvSpPr txBox="1">
            <a:spLocks/>
          </p:cNvSpPr>
          <p:nvPr/>
        </p:nvSpPr>
        <p:spPr>
          <a:xfrm>
            <a:off x="288900" y="362955"/>
            <a:ext cx="6899512" cy="13093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de </a:t>
            </a:r>
            <a:r>
              <a:rPr lang="pt-BR" sz="3300" b="1" dirty="0">
                <a:solidFill>
                  <a:srgbClr val="FDC1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13,7 Milhões </a:t>
            </a:r>
            <a:r>
              <a:rPr lang="pt-BR" sz="3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resultados de exames de </a:t>
            </a:r>
            <a:r>
              <a:rPr lang="pt-BR" sz="3300" b="1" dirty="0">
                <a:solidFill>
                  <a:srgbClr val="FDC1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no </a:t>
            </a:r>
            <a:r>
              <a:rPr lang="pt-BR" sz="3300" b="1" dirty="0" err="1">
                <a:solidFill>
                  <a:srgbClr val="FDC1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pt-BR" sz="3300" b="1" dirty="0">
                <a:solidFill>
                  <a:srgbClr val="FDC1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Conecte SUS Cidadão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29556" y="5495516"/>
            <a:ext cx="6096000" cy="6177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número segue aumentando após a publicação da portaria nº 1.792, publicada no Diário Oficial da União (DOU) no dia 21 de julho de 2020.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06" y="1153997"/>
            <a:ext cx="2344148" cy="507643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564912" y="3460832"/>
            <a:ext cx="2122697" cy="1623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t-BR" sz="9950" dirty="0">
                <a:solidFill>
                  <a:srgbClr val="FDC10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318</a:t>
            </a:r>
          </a:p>
        </p:txBody>
      </p:sp>
      <p:sp>
        <p:nvSpPr>
          <p:cNvPr id="9" name="Retângulo 8"/>
          <p:cNvSpPr/>
          <p:nvPr/>
        </p:nvSpPr>
        <p:spPr>
          <a:xfrm>
            <a:off x="3884402" y="3504359"/>
            <a:ext cx="34307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300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Laboratórios Clínicos Conectados</a:t>
            </a:r>
          </a:p>
          <a:p>
            <a:pPr algn="l"/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Aptos a Enviar Resultados de Exames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19156" y="2005645"/>
            <a:ext cx="6571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Integração dos Laboratórios Privados com a RNDS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09" y="198183"/>
            <a:ext cx="2111477" cy="826230"/>
          </a:xfrm>
          <a:prstGeom prst="rect">
            <a:avLst/>
          </a:prstGeom>
        </p:spPr>
      </p:pic>
      <p:pic>
        <p:nvPicPr>
          <p:cNvPr id="12" name="Imagem" descr="Imag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985" y="179236"/>
            <a:ext cx="1816469" cy="740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1" y="6422095"/>
            <a:ext cx="708786" cy="215059"/>
          </a:xfrm>
          <a:prstGeom prst="rect">
            <a:avLst/>
          </a:prstGeom>
        </p:spPr>
      </p:pic>
      <p:pic>
        <p:nvPicPr>
          <p:cNvPr id="14" name="Image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04" y="6132685"/>
            <a:ext cx="2047528" cy="637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454" y="91289"/>
            <a:ext cx="1037316" cy="4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473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49F7-A111-4C18-883D-576338760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037" y="2398902"/>
            <a:ext cx="9144000" cy="1796026"/>
          </a:xfrm>
        </p:spPr>
        <p:txBody>
          <a:bodyPr>
            <a:normAutofit/>
          </a:bodyPr>
          <a:lstStyle/>
          <a:p>
            <a:r>
              <a:rPr lang="en-US" sz="11500" b="1" dirty="0" err="1">
                <a:solidFill>
                  <a:srgbClr val="0070C0"/>
                </a:solidFill>
                <a:latin typeface="Andes" panose="02000000000000000000" pitchFamily="50" charset="0"/>
              </a:rPr>
              <a:t>Obrigado</a:t>
            </a:r>
            <a:endParaRPr lang="en-US" sz="11500" b="1" dirty="0">
              <a:solidFill>
                <a:srgbClr val="0070C0"/>
              </a:solidFill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3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DCD1D7-B4D6-48DB-9FF0-2E844E5D2EC6}"/>
              </a:ext>
            </a:extLst>
          </p:cNvPr>
          <p:cNvSpPr/>
          <p:nvPr/>
        </p:nvSpPr>
        <p:spPr>
          <a:xfrm>
            <a:off x="498136" y="1741181"/>
            <a:ext cx="3322427" cy="46143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2000" b="1" dirty="0"/>
              <a:t>Reduzir tempo de </a:t>
            </a:r>
            <a:r>
              <a:rPr lang="en-US" sz="2000" b="1" dirty="0" err="1"/>
              <a:t>diagnóstico</a:t>
            </a:r>
            <a:endParaRPr lang="en-US" sz="2000" b="1" dirty="0"/>
          </a:p>
          <a:p>
            <a:pPr marL="117475" indent="-117475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pt-BR" sz="2000" b="1" dirty="0"/>
              <a:t>Instituir cuidado adequado considerando possíveis diagnósticos diferenciais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pt-BR" sz="2000" b="1" dirty="0"/>
              <a:t>Otimizar ocupação de equipamentos de saúde</a:t>
            </a:r>
            <a:endParaRPr lang="en-US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240147-ED55-4D80-BA3E-92006254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1" y="238032"/>
            <a:ext cx="11561275" cy="86613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Objetivos</a:t>
            </a:r>
            <a:r>
              <a:rPr lang="en-US" sz="4800" b="1" dirty="0">
                <a:solidFill>
                  <a:schemeClr val="accent1"/>
                </a:solidFill>
                <a:latin typeface="Andes" panose="02000000000000000000" pitchFamily="50" charset="0"/>
              </a:rPr>
              <a:t> do Programa de Testagem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A7ADB8-D163-4B44-8894-1DB5AE0BDC69}"/>
              </a:ext>
            </a:extLst>
          </p:cNvPr>
          <p:cNvSpPr/>
          <p:nvPr/>
        </p:nvSpPr>
        <p:spPr>
          <a:xfrm>
            <a:off x="498136" y="1362139"/>
            <a:ext cx="314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Gestão de casos de SARS-Cov-2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530548-E32B-422E-B627-8CD1E26E2D4B}"/>
              </a:ext>
            </a:extLst>
          </p:cNvPr>
          <p:cNvSpPr/>
          <p:nvPr/>
        </p:nvSpPr>
        <p:spPr>
          <a:xfrm>
            <a:off x="4261511" y="1741181"/>
            <a:ext cx="3322427" cy="46143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pt-BR" sz="2000" b="1" dirty="0"/>
              <a:t>Interromper a transmissão do virus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117475" indent="-117475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pt-BR" sz="2000" b="1" dirty="0"/>
              <a:t>Melhorar a precisão da Informação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117475" indent="-117475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pt-BR" sz="2000" b="1" dirty="0"/>
              <a:t>Melhorar notificação e registro de casos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F014C-F0D6-4E3C-919E-3D564144A983}"/>
              </a:ext>
            </a:extLst>
          </p:cNvPr>
          <p:cNvSpPr/>
          <p:nvPr/>
        </p:nvSpPr>
        <p:spPr>
          <a:xfrm>
            <a:off x="4666911" y="1320188"/>
            <a:ext cx="2338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Vigilância e </a:t>
            </a:r>
            <a:r>
              <a:rPr lang="en-US" sz="2000" b="1" dirty="0" err="1"/>
              <a:t>controle</a:t>
            </a:r>
            <a:endParaRPr lang="en-US" sz="20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2103F0-3595-43F5-8893-E0D8645E8BE1}"/>
              </a:ext>
            </a:extLst>
          </p:cNvPr>
          <p:cNvSpPr/>
          <p:nvPr/>
        </p:nvSpPr>
        <p:spPr>
          <a:xfrm>
            <a:off x="8088464" y="1715482"/>
            <a:ext cx="3669672" cy="46143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pt-BR" b="1" dirty="0"/>
              <a:t>Direcionar de forma mais adequada as medidas restritivas de circulação e ocupação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pt-BR" sz="1100" b="1" dirty="0"/>
          </a:p>
          <a:p>
            <a:pPr marL="117475" indent="-117475">
              <a:buFont typeface="Arial" panose="020B0604020202020204" pitchFamily="34" charset="0"/>
              <a:buChar char="•"/>
            </a:pPr>
            <a:endParaRPr lang="pt-BR" sz="1100" b="1" dirty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Garantir a segurança da população, monitorando casos e circulação viral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pt-BR" b="1" dirty="0"/>
              <a:t>Permitir a retomada das atividades econômicas com segurança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33269C-B734-4BB1-B8DC-C71E11D75979}"/>
              </a:ext>
            </a:extLst>
          </p:cNvPr>
          <p:cNvSpPr/>
          <p:nvPr/>
        </p:nvSpPr>
        <p:spPr>
          <a:xfrm>
            <a:off x="7828232" y="1315373"/>
            <a:ext cx="4014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Adequação das medidas restritivas</a:t>
            </a:r>
          </a:p>
        </p:txBody>
      </p:sp>
    </p:spTree>
    <p:extLst>
      <p:ext uri="{BB962C8B-B14F-4D97-AF65-F5344CB8AC3E}">
        <p14:creationId xmlns:p14="http://schemas.microsoft.com/office/powerpoint/2010/main" val="197606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5368-D7D2-0647-9AFE-D14AA675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38" y="253497"/>
            <a:ext cx="11615597" cy="823865"/>
          </a:xfrm>
        </p:spPr>
        <p:txBody>
          <a:bodyPr/>
          <a:lstStyle/>
          <a:p>
            <a:pPr algn="ctr"/>
            <a:r>
              <a:rPr lang="pt-BR" sz="4400" b="1" dirty="0">
                <a:solidFill>
                  <a:schemeClr val="accent1"/>
                </a:solidFill>
                <a:latin typeface="Andes" panose="02000000000000000000" pitchFamily="50" charset="0"/>
              </a:rPr>
              <a:t>Princípios do Programa de Testagem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87C9-C513-B748-AF9A-2CB4696E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81" y="1299172"/>
            <a:ext cx="11724238" cy="5305331"/>
          </a:xfrm>
        </p:spPr>
        <p:txBody>
          <a:bodyPr>
            <a:normAutofit/>
          </a:bodyPr>
          <a:lstStyle/>
          <a:p>
            <a:pPr lvl="0" algn="just"/>
            <a:r>
              <a:rPr lang="pt-PT" dirty="0"/>
              <a:t>Definição de </a:t>
            </a:r>
            <a:r>
              <a:rPr lang="pt-PT" b="1" dirty="0"/>
              <a:t>critérios e parâmetros objetivos</a:t>
            </a:r>
            <a:r>
              <a:rPr lang="pt-PT" dirty="0"/>
              <a:t> para testagem da população (foco em populações vulneráveis e em setores essenciais)</a:t>
            </a:r>
            <a:endParaRPr lang="en-US" dirty="0"/>
          </a:p>
          <a:p>
            <a:pPr marL="0" indent="0" algn="just">
              <a:buNone/>
            </a:pPr>
            <a:endParaRPr lang="pt-PT" sz="1000" dirty="0"/>
          </a:p>
          <a:p>
            <a:pPr algn="just"/>
            <a:r>
              <a:rPr lang="pt-PT" dirty="0"/>
              <a:t>Uso de </a:t>
            </a:r>
            <a:r>
              <a:rPr lang="pt-PT" b="1" dirty="0"/>
              <a:t>tecnologias de teste adequadas </a:t>
            </a:r>
            <a:r>
              <a:rPr lang="pt-PT" dirty="0"/>
              <a:t>ao momento epidemiológico, com prioridade ao uso de técnicas acessíveis de acordo com o local de aplicação</a:t>
            </a:r>
          </a:p>
          <a:p>
            <a:pPr marL="0" lvl="0" indent="0" algn="just">
              <a:buNone/>
            </a:pPr>
            <a:endParaRPr lang="pt-PT" sz="1200" dirty="0"/>
          </a:p>
          <a:p>
            <a:pPr lvl="0" algn="just"/>
            <a:r>
              <a:rPr lang="pt-PT" dirty="0"/>
              <a:t>Orientar-se pela </a:t>
            </a:r>
            <a:r>
              <a:rPr lang="pt-PT" b="1" dirty="0"/>
              <a:t>evidência científica e melhores práticas</a:t>
            </a:r>
            <a:r>
              <a:rPr lang="pt-PT" dirty="0"/>
              <a:t> globais</a:t>
            </a:r>
            <a:endParaRPr lang="en-US" dirty="0"/>
          </a:p>
          <a:p>
            <a:pPr lvl="0" algn="just"/>
            <a:endParaRPr lang="pt-PT" sz="1200" dirty="0"/>
          </a:p>
          <a:p>
            <a:pPr lvl="0" algn="just"/>
            <a:r>
              <a:rPr lang="pt-PT" dirty="0"/>
              <a:t>Adequação aos </a:t>
            </a:r>
            <a:r>
              <a:rPr lang="pt-PT" b="1" dirty="0"/>
              <a:t>programas de testagem diagnóstica existentes</a:t>
            </a:r>
            <a:r>
              <a:rPr lang="pt-PT" dirty="0"/>
              <a:t> no SUS e ao PNI</a:t>
            </a:r>
          </a:p>
          <a:p>
            <a:pPr marL="0" lvl="0" indent="0" algn="just">
              <a:buNone/>
            </a:pPr>
            <a:endParaRPr lang="en-US" sz="900" dirty="0"/>
          </a:p>
          <a:p>
            <a:pPr lvl="0" algn="just"/>
            <a:r>
              <a:rPr lang="pt-PT" b="1" dirty="0"/>
              <a:t>Articulação com o setor privado</a:t>
            </a:r>
            <a:r>
              <a:rPr lang="pt-PT" dirty="0"/>
              <a:t>, particularmente o Sistema de Saúde Suplementar</a:t>
            </a:r>
          </a:p>
        </p:txBody>
      </p:sp>
    </p:spTree>
    <p:extLst>
      <p:ext uri="{BB962C8B-B14F-4D97-AF65-F5344CB8AC3E}">
        <p14:creationId xmlns:p14="http://schemas.microsoft.com/office/powerpoint/2010/main" val="2376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34A7FD-4DDE-4D12-AEDC-741161976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561" y="2231680"/>
            <a:ext cx="9897807" cy="1170160"/>
          </a:xfrm>
        </p:spPr>
        <p:txBody>
          <a:bodyPr>
            <a:normAutofit fontScale="90000"/>
          </a:bodyPr>
          <a:lstStyle/>
          <a:p>
            <a:r>
              <a:rPr lang="pt-BR" sz="7200" b="1" dirty="0">
                <a:solidFill>
                  <a:schemeClr val="accent1"/>
                </a:solidFill>
                <a:latin typeface="Andes" panose="02000000000000000000" pitchFamily="50" charset="0"/>
              </a:rPr>
              <a:t>Estratégias de Testagem </a:t>
            </a:r>
            <a:endParaRPr lang="en-US" sz="7200" b="1" dirty="0">
              <a:solidFill>
                <a:schemeClr val="accent1"/>
              </a:solidFill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5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79C3FCE1-F253-454C-A94F-3CC1B2B94F47}"/>
              </a:ext>
            </a:extLst>
          </p:cNvPr>
          <p:cNvGrpSpPr/>
          <p:nvPr/>
        </p:nvGrpSpPr>
        <p:grpSpPr>
          <a:xfrm>
            <a:off x="114066" y="1455119"/>
            <a:ext cx="11961669" cy="4631902"/>
            <a:chOff x="114066" y="1455119"/>
            <a:chExt cx="11961669" cy="463190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F206911-11B4-4681-8AED-A183CD9F6C2F}"/>
                </a:ext>
              </a:extLst>
            </p:cNvPr>
            <p:cNvSpPr/>
            <p:nvPr/>
          </p:nvSpPr>
          <p:spPr>
            <a:xfrm>
              <a:off x="114066" y="3280647"/>
              <a:ext cx="1651453" cy="768119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Testagem</a:t>
              </a:r>
              <a:endParaRPr lang="pt-BR" sz="1050" b="1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B5C512-0807-4E0F-AE79-E9B204062552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1765519" y="1857080"/>
              <a:ext cx="1599850" cy="180762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F025491-6898-4A45-93AD-6CC46E38178A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>
              <a:off x="1765519" y="3664707"/>
              <a:ext cx="159985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98960D7-8753-470E-A35A-F8AE4FD87A0E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>
              <a:off x="1765519" y="3664707"/>
              <a:ext cx="1599850" cy="180762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87D8641-14C6-4C91-8092-18E3CFA2278F}"/>
                </a:ext>
              </a:extLst>
            </p:cNvPr>
            <p:cNvSpPr/>
            <p:nvPr/>
          </p:nvSpPr>
          <p:spPr>
            <a:xfrm>
              <a:off x="3433872" y="1473020"/>
              <a:ext cx="1515200" cy="842044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rgbClr val="FFFFFF"/>
                  </a:solidFill>
                  <a:ea typeface="Times New Roman" panose="02020603050405020304" pitchFamily="18" charset="0"/>
                </a:rPr>
                <a:t>Diagnóstico-Assistencial</a:t>
              </a:r>
              <a:endParaRPr lang="pt-BR" sz="900" b="1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6092DE4-C913-4BF3-81C3-063A0D726116}"/>
                </a:ext>
              </a:extLst>
            </p:cNvPr>
            <p:cNvSpPr/>
            <p:nvPr/>
          </p:nvSpPr>
          <p:spPr>
            <a:xfrm>
              <a:off x="3433872" y="3277458"/>
              <a:ext cx="1515200" cy="842044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rgbClr val="FFFFFF"/>
                  </a:solidFill>
                  <a:ea typeface="Times New Roman" panose="02020603050405020304" pitchFamily="18" charset="0"/>
                </a:rPr>
                <a:t>Busca</a:t>
              </a:r>
              <a:r>
                <a:rPr lang="en-US" sz="1600" b="1" dirty="0">
                  <a:solidFill>
                    <a:srgbClr val="FFFFFF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ea typeface="Times New Roman" panose="02020603050405020304" pitchFamily="18" charset="0"/>
                </a:rPr>
                <a:t>Ativa</a:t>
              </a:r>
              <a:endParaRPr lang="en-US" sz="2800" dirty="0">
                <a:ea typeface="Arial Unicode MS"/>
              </a:endParaRPr>
            </a:p>
            <a:p>
              <a:pPr algn="ctr"/>
              <a:r>
                <a:rPr lang="pt-BR" sz="1600" b="1" dirty="0"/>
                <a:t>(</a:t>
              </a:r>
              <a:r>
                <a:rPr lang="pt-BR" sz="1600" b="1" i="1" dirty="0"/>
                <a:t>screening</a:t>
              </a:r>
              <a:r>
                <a:rPr lang="pt-BR" sz="1600" b="1" dirty="0"/>
                <a:t>)</a:t>
              </a:r>
              <a:endParaRPr lang="pt-BR" sz="900" b="1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DA4A77D-BDE1-4179-B222-C73BFF6A0E2C}"/>
                </a:ext>
              </a:extLst>
            </p:cNvPr>
            <p:cNvSpPr/>
            <p:nvPr/>
          </p:nvSpPr>
          <p:spPr>
            <a:xfrm>
              <a:off x="3433872" y="5095188"/>
              <a:ext cx="1515200" cy="842044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ea typeface="Times New Roman" panose="02020603050405020304" pitchFamily="18" charset="0"/>
                </a:rPr>
                <a:t>Avaliação de </a:t>
              </a:r>
              <a:r>
                <a:rPr lang="en-US" sz="1400" b="1" dirty="0" err="1">
                  <a:solidFill>
                    <a:srgbClr val="FFFFFF"/>
                  </a:solidFill>
                  <a:ea typeface="Times New Roman" panose="02020603050405020304" pitchFamily="18" charset="0"/>
                </a:rPr>
                <a:t>Soroprevalência</a:t>
              </a:r>
              <a:endParaRPr lang="en-US" sz="1400" dirty="0">
                <a:ea typeface="Arial Unicode MS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C9C9ECF-16C3-4772-8A58-6030AAF697E2}"/>
                </a:ext>
              </a:extLst>
            </p:cNvPr>
            <p:cNvCxnSpPr>
              <a:cxnSpLocks/>
            </p:cNvCxnSpPr>
            <p:nvPr/>
          </p:nvCxnSpPr>
          <p:spPr>
            <a:xfrm>
              <a:off x="4939462" y="1839179"/>
              <a:ext cx="491983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67535EE-53C6-4476-990C-2E6253D9BB84}"/>
                </a:ext>
              </a:extLst>
            </p:cNvPr>
            <p:cNvSpPr/>
            <p:nvPr/>
          </p:nvSpPr>
          <p:spPr>
            <a:xfrm>
              <a:off x="5448799" y="1455119"/>
              <a:ext cx="2116847" cy="84204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solidFill>
                    <a:schemeClr val="tx1"/>
                  </a:solidFill>
                </a:rPr>
                <a:t>Testagem dos casos sintomáticos e/ou com suspeita clínico-epidemiológica de infecção pelo SARS-CoV-2</a:t>
              </a:r>
              <a:endParaRPr lang="pt-BR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9F285A-9686-4C76-AD14-E99B898D759D}"/>
                </a:ext>
              </a:extLst>
            </p:cNvPr>
            <p:cNvSpPr/>
            <p:nvPr/>
          </p:nvSpPr>
          <p:spPr>
            <a:xfrm>
              <a:off x="5448798" y="3214747"/>
              <a:ext cx="2116848" cy="961532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b="1" dirty="0"/>
                <a:t>Testagem ativa dos casos assintomáticos ou pre-sintomáticos, suspeitos devido à exposição ao virus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9B5A627-22FB-41EE-9343-A9FB30D5C74D}"/>
                </a:ext>
              </a:extLst>
            </p:cNvPr>
            <p:cNvSpPr/>
            <p:nvPr/>
          </p:nvSpPr>
          <p:spPr>
            <a:xfrm>
              <a:off x="5429874" y="5075632"/>
              <a:ext cx="2182835" cy="84204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Testagem de amostras da popula</a:t>
              </a:r>
              <a:r>
                <a:rPr lang="pt-BR" sz="1200" b="1" dirty="0">
                  <a:solidFill>
                    <a:schemeClr val="tx1"/>
                  </a:solidFill>
                </a:rPr>
                <a:t>ção </a:t>
              </a:r>
              <a:r>
                <a:rPr lang="pt-BR" sz="1200" b="1" dirty="0"/>
                <a:t>para monitorar a transmissão do virus ao longo do tempo</a:t>
              </a:r>
              <a:endParaRPr lang="pt-BR" sz="700" b="1" dirty="0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8E060BB-DF2C-4047-A995-5F014FACD476}"/>
                </a:ext>
              </a:extLst>
            </p:cNvPr>
            <p:cNvCxnSpPr>
              <a:cxnSpLocks/>
            </p:cNvCxnSpPr>
            <p:nvPr/>
          </p:nvCxnSpPr>
          <p:spPr>
            <a:xfrm>
              <a:off x="4937891" y="3695513"/>
              <a:ext cx="491983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1D0860B-BF7D-4353-8CA9-70BDE9E347A4}"/>
                </a:ext>
              </a:extLst>
            </p:cNvPr>
            <p:cNvCxnSpPr>
              <a:cxnSpLocks/>
            </p:cNvCxnSpPr>
            <p:nvPr/>
          </p:nvCxnSpPr>
          <p:spPr>
            <a:xfrm>
              <a:off x="4930034" y="5507030"/>
              <a:ext cx="491983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E65D48B-3ACE-4795-89FC-830194B3CB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4049" y="3115382"/>
              <a:ext cx="1343166" cy="5622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9A8EBEB-5376-405E-B14B-5860740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7594049" y="3677612"/>
              <a:ext cx="1343166" cy="4592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AEDBD0A4-FC3A-47DD-BD88-779F1CD22D23}"/>
                </a:ext>
              </a:extLst>
            </p:cNvPr>
            <p:cNvSpPr/>
            <p:nvPr/>
          </p:nvSpPr>
          <p:spPr>
            <a:xfrm>
              <a:off x="9028063" y="2752731"/>
              <a:ext cx="1531564" cy="65836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Empresas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B68A70DE-B5F9-468B-BEA9-AEA0D4043FAD}"/>
                </a:ext>
              </a:extLst>
            </p:cNvPr>
            <p:cNvSpPr/>
            <p:nvPr/>
          </p:nvSpPr>
          <p:spPr>
            <a:xfrm>
              <a:off x="9028063" y="3756260"/>
              <a:ext cx="1531564" cy="6583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Público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AD93015-1481-457A-A633-15986CD0865C}"/>
                </a:ext>
              </a:extLst>
            </p:cNvPr>
            <p:cNvSpPr txBox="1"/>
            <p:nvPr/>
          </p:nvSpPr>
          <p:spPr>
            <a:xfrm rot="20279185">
              <a:off x="7652018" y="3114445"/>
              <a:ext cx="10963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i="1" dirty="0"/>
                <a:t>Recomendado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6D9A403-47F4-4118-AADC-018F08BC8342}"/>
                </a:ext>
              </a:extLst>
            </p:cNvPr>
            <p:cNvCxnSpPr>
              <a:cxnSpLocks/>
            </p:cNvCxnSpPr>
            <p:nvPr/>
          </p:nvCxnSpPr>
          <p:spPr>
            <a:xfrm>
              <a:off x="7624571" y="5485765"/>
              <a:ext cx="1403492" cy="212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CB45F6F7-DBE3-4122-93BF-D14005333849}"/>
                </a:ext>
              </a:extLst>
            </p:cNvPr>
            <p:cNvSpPr/>
            <p:nvPr/>
          </p:nvSpPr>
          <p:spPr>
            <a:xfrm>
              <a:off x="9039925" y="5177850"/>
              <a:ext cx="1519702" cy="6583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PrevCov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897A9AF-6D50-4DB1-B4DE-A33B4D4B0545}"/>
                </a:ext>
              </a:extLst>
            </p:cNvPr>
            <p:cNvCxnSpPr>
              <a:cxnSpLocks/>
            </p:cNvCxnSpPr>
            <p:nvPr/>
          </p:nvCxnSpPr>
          <p:spPr>
            <a:xfrm>
              <a:off x="7568009" y="1876141"/>
              <a:ext cx="1441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E2CBD1B5-C816-48AF-9F38-0F1F7A00BDB3}"/>
                </a:ext>
              </a:extLst>
            </p:cNvPr>
            <p:cNvSpPr/>
            <p:nvPr/>
          </p:nvSpPr>
          <p:spPr>
            <a:xfrm>
              <a:off x="9039925" y="1558790"/>
              <a:ext cx="1519702" cy="65836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Pontos de Atenção à Saúde </a:t>
              </a: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97CFECEF-5603-43F0-80E9-02A76504080E}"/>
                </a:ext>
              </a:extLst>
            </p:cNvPr>
            <p:cNvSpPr/>
            <p:nvPr/>
          </p:nvSpPr>
          <p:spPr>
            <a:xfrm>
              <a:off x="10077254" y="2131390"/>
              <a:ext cx="1998481" cy="35637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/>
                <a:t>UBS/ESF, UPAS, PS, etc.</a:t>
              </a: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B049FF56-2C80-4F0C-9CC0-CD13165543FE}"/>
                </a:ext>
              </a:extLst>
            </p:cNvPr>
            <p:cNvSpPr/>
            <p:nvPr/>
          </p:nvSpPr>
          <p:spPr>
            <a:xfrm>
              <a:off x="9892215" y="3259098"/>
              <a:ext cx="2182835" cy="41285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/>
                <a:t>Setores com grande exposição de pessoas (comercio, lazer, etc.)</a:t>
              </a: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C88CF523-5C34-4ABA-A910-267BC0493D62}"/>
                </a:ext>
              </a:extLst>
            </p:cNvPr>
            <p:cNvSpPr/>
            <p:nvPr/>
          </p:nvSpPr>
          <p:spPr>
            <a:xfrm>
              <a:off x="9892900" y="4270087"/>
              <a:ext cx="2182835" cy="48969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/>
                <a:t>Locais de grande circulação  (escolas, aeroportos, etc.)</a:t>
              </a:r>
              <a:endParaRPr lang="en-US" sz="1100" b="1" dirty="0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A9A30A62-620C-47B2-9F28-095C35543777}"/>
                </a:ext>
              </a:extLst>
            </p:cNvPr>
            <p:cNvSpPr/>
            <p:nvPr/>
          </p:nvSpPr>
          <p:spPr>
            <a:xfrm>
              <a:off x="9892900" y="5698521"/>
              <a:ext cx="2182835" cy="3885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Domicilio</a:t>
              </a:r>
            </a:p>
          </p:txBody>
        </p: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id="{23AA78AC-621D-44B3-9A7A-1A1D4826A558}"/>
              </a:ext>
            </a:extLst>
          </p:cNvPr>
          <p:cNvSpPr txBox="1">
            <a:spLocks/>
          </p:cNvSpPr>
          <p:nvPr/>
        </p:nvSpPr>
        <p:spPr>
          <a:xfrm>
            <a:off x="307818" y="305256"/>
            <a:ext cx="11407366" cy="67153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Estratégias</a:t>
            </a:r>
            <a:r>
              <a:rPr lang="en-US" b="1" dirty="0">
                <a:solidFill>
                  <a:schemeClr val="accent1"/>
                </a:solidFill>
                <a:latin typeface="Andes" panose="02000000000000000000" pitchFamily="50" charset="0"/>
              </a:rPr>
              <a:t> de </a:t>
            </a:r>
            <a:r>
              <a:rPr lang="en-US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Testagem</a:t>
            </a:r>
            <a:r>
              <a:rPr lang="en-US" b="1" dirty="0">
                <a:solidFill>
                  <a:schemeClr val="accent1"/>
                </a:solidFill>
                <a:latin typeface="Andes" panose="02000000000000000000" pitchFamily="50" charset="0"/>
              </a:rPr>
              <a:t>: </a:t>
            </a:r>
            <a:r>
              <a:rPr lang="en-US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Fluxo</a:t>
            </a:r>
            <a:r>
              <a:rPr lang="en-US" b="1" dirty="0">
                <a:solidFill>
                  <a:schemeClr val="accent1"/>
                </a:solidFill>
                <a:latin typeface="Andes" panose="02000000000000000000" pitchFamily="50" charset="0"/>
              </a:rPr>
              <a:t>  </a:t>
            </a:r>
            <a:r>
              <a:rPr lang="en-US" b="1" dirty="0" err="1">
                <a:solidFill>
                  <a:schemeClr val="accent1"/>
                </a:solidFill>
                <a:latin typeface="Andes" panose="02000000000000000000" pitchFamily="50" charset="0"/>
              </a:rPr>
              <a:t>Operacional</a:t>
            </a:r>
            <a:endParaRPr lang="en-US" b="1" dirty="0">
              <a:solidFill>
                <a:schemeClr val="accent1"/>
              </a:solidFill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9C8C-FCF8-4D64-B7D6-6F2533DC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97" y="262550"/>
            <a:ext cx="11516006" cy="561316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>
                <a:solidFill>
                  <a:schemeClr val="accent1"/>
                </a:solidFill>
                <a:latin typeface="Andes" panose="02000000000000000000" pitchFamily="50" charset="0"/>
              </a:rPr>
              <a:t>Métodos Disponíveis para Detecção de COVID-19</a:t>
            </a:r>
            <a:endParaRPr lang="en-US" sz="3600" dirty="0">
              <a:solidFill>
                <a:schemeClr val="accent1"/>
              </a:solidFill>
              <a:latin typeface="Andes" panose="02000000000000000000" pitchFamily="50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354C4B-F9B6-4769-9B6D-18D75CBB7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69113"/>
              </p:ext>
            </p:extLst>
          </p:nvPr>
        </p:nvGraphicFramePr>
        <p:xfrm>
          <a:off x="253496" y="977774"/>
          <a:ext cx="11624651" cy="550749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59173">
                  <a:extLst>
                    <a:ext uri="{9D8B030D-6E8A-4147-A177-3AD203B41FA5}">
                      <a16:colId xmlns:a16="http://schemas.microsoft.com/office/drawing/2014/main" val="1843212996"/>
                    </a:ext>
                  </a:extLst>
                </a:gridCol>
                <a:gridCol w="3536331">
                  <a:extLst>
                    <a:ext uri="{9D8B030D-6E8A-4147-A177-3AD203B41FA5}">
                      <a16:colId xmlns:a16="http://schemas.microsoft.com/office/drawing/2014/main" val="773640776"/>
                    </a:ext>
                  </a:extLst>
                </a:gridCol>
                <a:gridCol w="2493768">
                  <a:extLst>
                    <a:ext uri="{9D8B030D-6E8A-4147-A177-3AD203B41FA5}">
                      <a16:colId xmlns:a16="http://schemas.microsoft.com/office/drawing/2014/main" val="2257324903"/>
                    </a:ext>
                  </a:extLst>
                </a:gridCol>
                <a:gridCol w="2935379">
                  <a:extLst>
                    <a:ext uri="{9D8B030D-6E8A-4147-A177-3AD203B41FA5}">
                      <a16:colId xmlns:a16="http://schemas.microsoft.com/office/drawing/2014/main" val="261459954"/>
                    </a:ext>
                  </a:extLst>
                </a:gridCol>
              </a:tblGrid>
              <a:tr h="651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Detecção de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anticorpos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NAAT (RT-PCR)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Detecção de</a:t>
                      </a:r>
                      <a:endParaRPr lang="en-US" sz="180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antígeno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extLst>
                  <a:ext uri="{0D108BD9-81ED-4DB2-BD59-A6C34878D82A}">
                    <a16:rowId xmlns:a16="http://schemas.microsoft.com/office/drawing/2014/main" val="3804616968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Utilização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Avaliação da resposta imunológica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Detecção de infecção ativa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Detecção de infecção ativa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extLst>
                  <a:ext uri="{0D108BD9-81ED-4DB2-BD59-A6C34878D82A}">
                    <a16:rowId xmlns:a16="http://schemas.microsoft.com/office/drawing/2014/main" val="1051290854"/>
                  </a:ext>
                </a:extLst>
              </a:tr>
              <a:tr h="464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Tempo de coleta de amostra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 partir do 8º dia da exposição ou sintomas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a 7 dias após exposição ou sintomas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a 7 dias após exposição ou sintomas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extLst>
                  <a:ext uri="{0D108BD9-81ED-4DB2-BD59-A6C34878D82A}">
                    <a16:rowId xmlns:a16="http://schemas.microsoft.com/office/drawing/2014/main" val="151082890"/>
                  </a:ext>
                </a:extLst>
              </a:tr>
              <a:tr h="340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Partícula detectada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Anticorpos IgM, IgG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RNA viral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Antígeno viral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extLst>
                  <a:ext uri="{0D108BD9-81ED-4DB2-BD59-A6C34878D82A}">
                    <a16:rowId xmlns:a16="http://schemas.microsoft.com/office/drawing/2014/main" val="1045300628"/>
                  </a:ext>
                </a:extLst>
              </a:tr>
              <a:tr h="651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Amostras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Sangue total, soro ou plasma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Escarro, swab nasal e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nasofaringeal, saliva,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lavado broncoalveolar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Swab nasal e</a:t>
                      </a:r>
                      <a:endParaRPr lang="en-US" sz="180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nasofaringeal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extLst>
                  <a:ext uri="{0D108BD9-81ED-4DB2-BD59-A6C34878D82A}">
                    <a16:rowId xmlns:a16="http://schemas.microsoft.com/office/drawing/2014/main" val="1857832469"/>
                  </a:ext>
                </a:extLst>
              </a:tr>
              <a:tr h="838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Sensibilidade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Variável conforme o teste e a fase da infecção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IgM: 82%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IgG: 97%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Variável conforme tipo de amostra e a fase da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infecção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&gt; 90%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Variável conforme o teste e a fase da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infecção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84% a 97%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extLst>
                  <a:ext uri="{0D108BD9-81ED-4DB2-BD59-A6C34878D82A}">
                    <a16:rowId xmlns:a16="http://schemas.microsoft.com/office/drawing/2014/main" val="267440233"/>
                  </a:ext>
                </a:extLst>
              </a:tr>
              <a:tr h="651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Especificidade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Variável conforme o teste e a fase da infecção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IgM: 97%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IgM: 98%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100%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97% a 100%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extLst>
                  <a:ext uri="{0D108BD9-81ED-4DB2-BD59-A6C34878D82A}">
                    <a16:rowId xmlns:a16="http://schemas.microsoft.com/office/drawing/2014/main" val="517950340"/>
                  </a:ext>
                </a:extLst>
              </a:tr>
              <a:tr h="838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Complexidade do teste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Testes rápidos –</a:t>
                      </a:r>
                      <a:endParaRPr lang="en-US" sz="180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Execução simples</a:t>
                      </a:r>
                      <a:endParaRPr lang="en-US" sz="180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ELISA/ECLIA –</a:t>
                      </a:r>
                      <a:endParaRPr lang="en-US" sz="180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ambiente laboratorial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Complexo –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ambiente laboratorial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Testes rápidos –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execução simples,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point </a:t>
                      </a:r>
                      <a:r>
                        <a:rPr lang="en-US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of care </a:t>
                      </a: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(POC)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extLst>
                  <a:ext uri="{0D108BD9-81ED-4DB2-BD59-A6C34878D82A}">
                    <a16:rowId xmlns:a16="http://schemas.microsoft.com/office/drawing/2014/main" val="1426674097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Tempo de execução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Variável de acordo com o teste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 minutos a 2 dias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 a 30 minutos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extLst>
                  <a:ext uri="{0D108BD9-81ED-4DB2-BD59-A6C34878D82A}">
                    <a16:rowId xmlns:a16="http://schemas.microsoft.com/office/drawing/2014/main" val="916063011"/>
                  </a:ext>
                </a:extLst>
              </a:tr>
              <a:tr h="340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Custo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Baixo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Alto</a:t>
                      </a:r>
                      <a:endParaRPr lang="en-US" sz="18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Baixo a moderado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52" marR="44952" marT="44952" marB="44952" anchor="ctr"/>
                </a:tc>
                <a:extLst>
                  <a:ext uri="{0D108BD9-81ED-4DB2-BD59-A6C34878D82A}">
                    <a16:rowId xmlns:a16="http://schemas.microsoft.com/office/drawing/2014/main" val="349657478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965DE9-3ED4-4904-9F07-126182E6ABB5}"/>
              </a:ext>
            </a:extLst>
          </p:cNvPr>
          <p:cNvSpPr/>
          <p:nvPr/>
        </p:nvSpPr>
        <p:spPr>
          <a:xfrm>
            <a:off x="9189267" y="3440320"/>
            <a:ext cx="2580236" cy="1520982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B00E-C6A6-4F3B-897F-F84675D9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0" y="244445"/>
            <a:ext cx="11597490" cy="1041147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  <a:latin typeface="Andes" panose="02000000000000000000" pitchFamily="50" charset="0"/>
              </a:rPr>
              <a:t>Variação do tempo após a exposição para utilização dos testes de diagnóstico do SARS-CoV-2</a:t>
            </a:r>
            <a:endParaRPr lang="en-US" sz="3200" b="1" dirty="0">
              <a:solidFill>
                <a:schemeClr val="accent1"/>
              </a:solidFill>
              <a:latin typeface="Andes" panose="020000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E0568-C7B8-4BCC-AAB8-C191453F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60" y="1416866"/>
            <a:ext cx="10823670" cy="51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BE5A75-B757-450B-A98D-DA1B49C8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80" y="249211"/>
            <a:ext cx="11235350" cy="115585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accent1"/>
                </a:solidFill>
                <a:latin typeface="Andes" panose="02000000000000000000" pitchFamily="50" charset="0"/>
              </a:rPr>
              <a:t>Recomenda-se o </a:t>
            </a:r>
            <a:r>
              <a:rPr lang="pt-BR" sz="4000" b="1" u="sng" dirty="0">
                <a:solidFill>
                  <a:schemeClr val="accent1"/>
                </a:solidFill>
                <a:latin typeface="Andes" panose="02000000000000000000" pitchFamily="50" charset="0"/>
              </a:rPr>
              <a:t>teste de antígeno</a:t>
            </a:r>
            <a:r>
              <a:rPr lang="pt-BR" sz="4000" b="1" dirty="0">
                <a:solidFill>
                  <a:schemeClr val="accent1"/>
                </a:solidFill>
                <a:latin typeface="Andes" panose="02000000000000000000" pitchFamily="50" charset="0"/>
              </a:rPr>
              <a:t> como método preferencial</a:t>
            </a:r>
            <a:endParaRPr lang="en-US" sz="4000" b="1" dirty="0">
              <a:solidFill>
                <a:schemeClr val="accent1"/>
              </a:solidFill>
              <a:latin typeface="Andes" panose="02000000000000000000" pitchFamily="50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4617EB-0218-4396-8A35-CEDF1908E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56817"/>
              </p:ext>
            </p:extLst>
          </p:nvPr>
        </p:nvGraphicFramePr>
        <p:xfrm>
          <a:off x="470779" y="1964602"/>
          <a:ext cx="11235351" cy="421891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431050">
                  <a:extLst>
                    <a:ext uri="{9D8B030D-6E8A-4147-A177-3AD203B41FA5}">
                      <a16:colId xmlns:a16="http://schemas.microsoft.com/office/drawing/2014/main" val="2930637401"/>
                    </a:ext>
                  </a:extLst>
                </a:gridCol>
                <a:gridCol w="7804301">
                  <a:extLst>
                    <a:ext uri="{9D8B030D-6E8A-4147-A177-3AD203B41FA5}">
                      <a16:colId xmlns:a16="http://schemas.microsoft.com/office/drawing/2014/main" val="3887678110"/>
                    </a:ext>
                  </a:extLst>
                </a:gridCol>
              </a:tblGrid>
              <a:tr h="90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Tecnologia do Teste</a:t>
                      </a:r>
                      <a:endParaRPr lang="en-US" sz="2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Aplicação Prática</a:t>
                      </a:r>
                      <a:endParaRPr lang="en-US" sz="2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18175946"/>
                  </a:ext>
                </a:extLst>
              </a:tr>
              <a:tr h="1207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Detecção Rápida de Antígeno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342900" marR="0" lvl="0" indent="-160338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Diagnóstico de casos ambulatoriais;</a:t>
                      </a:r>
                      <a:endParaRPr lang="en-US" sz="3200" u="none" strike="noStrike" kern="0" spc="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0" lvl="0" indent="-160338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Rastreamento de contatos;</a:t>
                      </a:r>
                      <a:endParaRPr lang="en-US" sz="3200" u="none" strike="noStrike" kern="0" spc="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0" lvl="0" indent="-160338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Vigilância de Assintomáticos.</a:t>
                      </a:r>
                      <a:endParaRPr lang="en-US" sz="3200" u="none" strike="noStrike" kern="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26246522"/>
                  </a:ext>
                </a:extLst>
              </a:tr>
              <a:tr h="2104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8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NAAT (RT-PCR)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·"/>
                      </a:pPr>
                      <a:endParaRPr lang="pt-PT" sz="1800" u="none" strike="noStrike" kern="0" spc="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0" lvl="0" indent="-160338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Casos com sintomatologia compatível com Síndrome Respiratória Aguda Grave (SRAG);</a:t>
                      </a:r>
                      <a:endParaRPr lang="en-US" sz="3200" u="none" strike="noStrike" kern="0" spc="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0" lvl="0" indent="-160338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Diagnóstico de casos sintomáticos com suspeita clínico-epidemiológica forte de COVID-19, mas com resultado </a:t>
                      </a:r>
                      <a:r>
                        <a:rPr lang="pt-PT" sz="1800" u="sng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negativo</a:t>
                      </a:r>
                      <a:r>
                        <a:rPr lang="pt-PT" sz="18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no teste de antígeno;</a:t>
                      </a:r>
                      <a:endParaRPr lang="en-US" sz="3200" u="none" strike="noStrike" kern="0" spc="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0" lvl="0" indent="-160338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Genotipagem / vigilância genômica.</a:t>
                      </a:r>
                      <a:endParaRPr lang="en-US" sz="3200" u="none" strike="noStrike" kern="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10499288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9031E4D-01EA-46E2-993F-2459196088E5}"/>
              </a:ext>
            </a:extLst>
          </p:cNvPr>
          <p:cNvSpPr/>
          <p:nvPr/>
        </p:nvSpPr>
        <p:spPr>
          <a:xfrm>
            <a:off x="470780" y="15898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Recomendações Sobre as Tecnologias de Testagem COVID-19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2112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04C3B73AE9943B737720A48E3AF7C" ma:contentTypeVersion="15" ma:contentTypeDescription="Create a new document." ma:contentTypeScope="" ma:versionID="6b97a1338e40e1605ff47989d1c75167">
  <xsd:schema xmlns:xsd="http://www.w3.org/2001/XMLSchema" xmlns:xs="http://www.w3.org/2001/XMLSchema" xmlns:p="http://schemas.microsoft.com/office/2006/metadata/properties" xmlns:ns1="http://schemas.microsoft.com/sharepoint/v3" xmlns:ns3="9c83b91e-5ffe-420f-9ed1-9dac5903eaec" xmlns:ns4="60c75bb3-2e3f-4394-b4f4-3e2677e21dfa" targetNamespace="http://schemas.microsoft.com/office/2006/metadata/properties" ma:root="true" ma:fieldsID="6fb77a22bf428ef04093f9d5af642a2a" ns1:_="" ns3:_="" ns4:_="">
    <xsd:import namespace="http://schemas.microsoft.com/sharepoint/v3"/>
    <xsd:import namespace="9c83b91e-5ffe-420f-9ed1-9dac5903eaec"/>
    <xsd:import namespace="60c75bb3-2e3f-4394-b4f4-3e2677e21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3b91e-5ffe-420f-9ed1-9dac5903e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5bb3-2e3f-4394-b4f4-3e2677e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D636E0-EF31-4D93-A7F3-E8E6D48B5436}">
  <ds:schemaRefs>
    <ds:schemaRef ds:uri="http://schemas.microsoft.com/sharepoint/v3"/>
    <ds:schemaRef ds:uri="60c75bb3-2e3f-4394-b4f4-3e2677e21dfa"/>
    <ds:schemaRef ds:uri="http://schemas.microsoft.com/office/infopath/2007/PartnerControls"/>
    <ds:schemaRef ds:uri="http://purl.org/dc/dcmitype/"/>
    <ds:schemaRef ds:uri="9c83b91e-5ffe-420f-9ed1-9dac5903eaec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2340082-6A3E-4336-985F-B4168A87D1E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9c83b91e-5ffe-420f-9ed1-9dac5903eaec"/>
    <ds:schemaRef ds:uri="60c75bb3-2e3f-4394-b4f4-3e2677e21df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92DE14-DFDB-4FEB-8515-AFB275174C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10205</TotalTime>
  <Words>1216</Words>
  <Application>Microsoft Office PowerPoint</Application>
  <PresentationFormat>Widescreen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Andes</vt:lpstr>
      <vt:lpstr>Arial</vt:lpstr>
      <vt:lpstr>Calibri</vt:lpstr>
      <vt:lpstr>Calibri Light</vt:lpstr>
      <vt:lpstr>Helvetica Neue</vt:lpstr>
      <vt:lpstr>Symbol</vt:lpstr>
      <vt:lpstr>Times New Roman</vt:lpstr>
      <vt:lpstr>Tema do Office</vt:lpstr>
      <vt:lpstr>Programa Nacional de Testagem para o SARS-CoV-2</vt:lpstr>
      <vt:lpstr>Sumário</vt:lpstr>
      <vt:lpstr>Objetivos do Programa de Testagem</vt:lpstr>
      <vt:lpstr>Princípios do Programa de Testagem</vt:lpstr>
      <vt:lpstr>Estratégias de Testagem </vt:lpstr>
      <vt:lpstr>PowerPoint Presentation</vt:lpstr>
      <vt:lpstr>Métodos Disponíveis para Detecção de COVID-19</vt:lpstr>
      <vt:lpstr>Variação do tempo após a exposição para utilização dos testes de diagnóstico do SARS-CoV-2</vt:lpstr>
      <vt:lpstr>Recomenda-se o teste de antígeno como método preferencial</vt:lpstr>
      <vt:lpstr>Justificativa para o uso do Teste de Antígeno</vt:lpstr>
      <vt:lpstr>O teste de contatos assintomáticos pode ser considerado pois os casos assintomáticos têm cargas virais semelhantes às dos casos sintomáticos (OMS, 2020)</vt:lpstr>
      <vt:lpstr>PowerPoint Presentation</vt:lpstr>
      <vt:lpstr>Protocolos e Parâmetros de Testagem  </vt:lpstr>
      <vt:lpstr>Parâmetros Propostos para Testagem   </vt:lpstr>
      <vt:lpstr>Fluxogramas de testagem: sintomáticos e assintomáticos</vt:lpstr>
      <vt:lpstr>Cenários de Testagem </vt:lpstr>
      <vt:lpstr>Expansão significativa do programa de testagem - seguindo melhores práticas globais</vt:lpstr>
      <vt:lpstr>Digitalização e Rastreamento</vt:lpstr>
      <vt:lpstr>Digitalização e Rastreamento</vt:lpstr>
      <vt:lpstr>PowerPoint Presentation</vt:lpstr>
      <vt:lpstr>PowerPoint Presentation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evaldo araujo</dc:creator>
  <cp:lastModifiedBy>Edson Correia Araujo</cp:lastModifiedBy>
  <cp:revision>21</cp:revision>
  <dcterms:created xsi:type="dcterms:W3CDTF">2021-04-21T14:54:57Z</dcterms:created>
  <dcterms:modified xsi:type="dcterms:W3CDTF">2021-05-27T16:43:04Z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0x010100FD604C3B73AE9943B737720A48E3AF7C</vt:lpwstr>
  </property>
</Properties>
</file>