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36"/>
  </p:notesMasterIdLst>
  <p:handoutMasterIdLst>
    <p:handoutMasterId r:id="rId37"/>
  </p:handoutMasterIdLst>
  <p:sldIdLst>
    <p:sldId id="335" r:id="rId5"/>
    <p:sldId id="265" r:id="rId6"/>
    <p:sldId id="336" r:id="rId7"/>
    <p:sldId id="350" r:id="rId8"/>
    <p:sldId id="351" r:id="rId9"/>
    <p:sldId id="365" r:id="rId10"/>
    <p:sldId id="347" r:id="rId11"/>
    <p:sldId id="348" r:id="rId12"/>
    <p:sldId id="352" r:id="rId13"/>
    <p:sldId id="353" r:id="rId14"/>
    <p:sldId id="360" r:id="rId15"/>
    <p:sldId id="355" r:id="rId16"/>
    <p:sldId id="356" r:id="rId17"/>
    <p:sldId id="357" r:id="rId18"/>
    <p:sldId id="358" r:id="rId19"/>
    <p:sldId id="359" r:id="rId20"/>
    <p:sldId id="329" r:id="rId21"/>
    <p:sldId id="337" r:id="rId22"/>
    <p:sldId id="338" r:id="rId23"/>
    <p:sldId id="339" r:id="rId24"/>
    <p:sldId id="334" r:id="rId25"/>
    <p:sldId id="361" r:id="rId26"/>
    <p:sldId id="362" r:id="rId27"/>
    <p:sldId id="363" r:id="rId28"/>
    <p:sldId id="322" r:id="rId29"/>
    <p:sldId id="340" r:id="rId30"/>
    <p:sldId id="342" r:id="rId31"/>
    <p:sldId id="341" r:id="rId32"/>
    <p:sldId id="326" r:id="rId33"/>
    <p:sldId id="327" r:id="rId34"/>
    <p:sldId id="328" r:id="rId3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8280"/>
    <a:srgbClr val="CC3300"/>
    <a:srgbClr val="D5E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47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Henrique Arroyo" userId="a9042529-a8b3-4bcd-8872-5dba03337c5c" providerId="ADAL" clId="{78503060-00A1-44D9-A508-31C005479FE7}"/>
    <pc:docChg chg="modSld">
      <pc:chgData name="Luiz Henrique Arroyo" userId="a9042529-a8b3-4bcd-8872-5dba03337c5c" providerId="ADAL" clId="{78503060-00A1-44D9-A508-31C005479FE7}" dt="2021-04-29T21:00:43.594" v="1" actId="27918"/>
      <pc:docMkLst>
        <pc:docMk/>
      </pc:docMkLst>
      <pc:sldChg chg="mod">
        <pc:chgData name="Luiz Henrique Arroyo" userId="a9042529-a8b3-4bcd-8872-5dba03337c5c" providerId="ADAL" clId="{78503060-00A1-44D9-A508-31C005479FE7}" dt="2021-04-29T21:00:43.594" v="1" actId="27918"/>
        <pc:sldMkLst>
          <pc:docMk/>
          <pc:sldMk cId="3769301887" sldId="319"/>
        </pc:sldMkLst>
      </pc:sldChg>
    </pc:docChg>
  </pc:docChgLst>
  <pc:docChgLst>
    <pc:chgData name="Luiz Henrique Arroyo" userId="a9042529-a8b3-4bcd-8872-5dba03337c5c" providerId="ADAL" clId="{93A1E1BD-6DF5-4BF1-9C7F-3DE26ABB6E1C}"/>
    <pc:docChg chg="modSld">
      <pc:chgData name="Luiz Henrique Arroyo" userId="a9042529-a8b3-4bcd-8872-5dba03337c5c" providerId="ADAL" clId="{93A1E1BD-6DF5-4BF1-9C7F-3DE26ABB6E1C}" dt="2021-04-29T21:03:55.568" v="2"/>
      <pc:docMkLst>
        <pc:docMk/>
      </pc:docMkLst>
      <pc:sldChg chg="modSp mod">
        <pc:chgData name="Luiz Henrique Arroyo" userId="a9042529-a8b3-4bcd-8872-5dba03337c5c" providerId="ADAL" clId="{93A1E1BD-6DF5-4BF1-9C7F-3DE26ABB6E1C}" dt="2021-04-29T21:03:55.568" v="2"/>
        <pc:sldMkLst>
          <pc:docMk/>
          <pc:sldMk cId="3769301887" sldId="319"/>
        </pc:sldMkLst>
        <pc:graphicFrameChg chg="mod">
          <ac:chgData name="Luiz Henrique Arroyo" userId="a9042529-a8b3-4bcd-8872-5dba03337c5c" providerId="ADAL" clId="{93A1E1BD-6DF5-4BF1-9C7F-3DE26ABB6E1C}" dt="2021-04-29T21:03:55.568" v="2"/>
          <ac:graphicFrameMkLst>
            <pc:docMk/>
            <pc:sldMk cId="3769301887" sldId="319"/>
            <ac:graphicFrameMk id="14" creationId="{00000000-0008-0000-00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udegov-my.sharepoint.com/personal/wanderley_junior_saude_gov_br/Documents/14.%20An&#225;lises%20COE-COVID/AN&#193;LISES%20BOLETIM/C&#243;pia%20de%20grafico%20recuperados%20apresenta&#231;&#227;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9686458111655E-2"/>
          <c:y val="2.9556449328725996E-2"/>
          <c:w val="0.78535837941300091"/>
          <c:h val="0.76053656476573961"/>
        </c:manualLayout>
      </c:layout>
      <c:lineChart>
        <c:grouping val="standard"/>
        <c:varyColors val="0"/>
        <c:ser>
          <c:idx val="1"/>
          <c:order val="0"/>
          <c:tx>
            <c:strRef>
              <c:f>'Graf acomp recup obito'!$H$1</c:f>
              <c:strCache>
                <c:ptCount val="1"/>
                <c:pt idx="0">
                  <c:v>Recuperados</c:v>
                </c:pt>
              </c:strCache>
            </c:strRef>
          </c:tx>
          <c:spPr>
            <a:ln w="28575" cap="rnd">
              <a:solidFill>
                <a:schemeClr val="accent6"/>
              </a:solidFill>
              <a:round/>
            </a:ln>
            <a:effectLst/>
          </c:spPr>
          <c:marker>
            <c:symbol val="none"/>
          </c:marker>
          <c:dLbls>
            <c:dLbl>
              <c:idx val="40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21-445C-BE91-A778B8D32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acomp recup obito'!$A$2:$A$404</c:f>
              <c:numCache>
                <c:formatCode>[$-416]d\-mmm;@</c:formatCode>
                <c:ptCount val="403"/>
                <c:pt idx="0">
                  <c:v>43940</c:v>
                </c:pt>
                <c:pt idx="1">
                  <c:v>43941</c:v>
                </c:pt>
                <c:pt idx="2">
                  <c:v>43942</c:v>
                </c:pt>
                <c:pt idx="3">
                  <c:v>43943</c:v>
                </c:pt>
                <c:pt idx="4">
                  <c:v>43944</c:v>
                </c:pt>
                <c:pt idx="5">
                  <c:v>43945</c:v>
                </c:pt>
                <c:pt idx="6">
                  <c:v>43946</c:v>
                </c:pt>
                <c:pt idx="7">
                  <c:v>43947</c:v>
                </c:pt>
                <c:pt idx="8">
                  <c:v>43948</c:v>
                </c:pt>
                <c:pt idx="9">
                  <c:v>43949</c:v>
                </c:pt>
                <c:pt idx="10">
                  <c:v>43950</c:v>
                </c:pt>
                <c:pt idx="11">
                  <c:v>43951</c:v>
                </c:pt>
                <c:pt idx="12">
                  <c:v>43952</c:v>
                </c:pt>
                <c:pt idx="13">
                  <c:v>43953</c:v>
                </c:pt>
                <c:pt idx="14">
                  <c:v>43954</c:v>
                </c:pt>
                <c:pt idx="15">
                  <c:v>43955</c:v>
                </c:pt>
                <c:pt idx="16">
                  <c:v>43956</c:v>
                </c:pt>
                <c:pt idx="17">
                  <c:v>43957</c:v>
                </c:pt>
                <c:pt idx="18">
                  <c:v>43958</c:v>
                </c:pt>
                <c:pt idx="19">
                  <c:v>43959</c:v>
                </c:pt>
                <c:pt idx="20">
                  <c:v>43960</c:v>
                </c:pt>
                <c:pt idx="21">
                  <c:v>43961</c:v>
                </c:pt>
                <c:pt idx="22">
                  <c:v>43962</c:v>
                </c:pt>
                <c:pt idx="23">
                  <c:v>43963</c:v>
                </c:pt>
                <c:pt idx="24">
                  <c:v>43964</c:v>
                </c:pt>
                <c:pt idx="25">
                  <c:v>43965</c:v>
                </c:pt>
                <c:pt idx="26">
                  <c:v>43966</c:v>
                </c:pt>
                <c:pt idx="27">
                  <c:v>43967</c:v>
                </c:pt>
                <c:pt idx="28">
                  <c:v>43968</c:v>
                </c:pt>
                <c:pt idx="29">
                  <c:v>43969</c:v>
                </c:pt>
                <c:pt idx="30">
                  <c:v>43970</c:v>
                </c:pt>
                <c:pt idx="31">
                  <c:v>43971</c:v>
                </c:pt>
                <c:pt idx="32">
                  <c:v>43972</c:v>
                </c:pt>
                <c:pt idx="33">
                  <c:v>43973</c:v>
                </c:pt>
                <c:pt idx="34">
                  <c:v>43974</c:v>
                </c:pt>
                <c:pt idx="35">
                  <c:v>43975</c:v>
                </c:pt>
                <c:pt idx="36">
                  <c:v>43976</c:v>
                </c:pt>
                <c:pt idx="37">
                  <c:v>43977</c:v>
                </c:pt>
                <c:pt idx="38">
                  <c:v>43978</c:v>
                </c:pt>
                <c:pt idx="39">
                  <c:v>43979</c:v>
                </c:pt>
                <c:pt idx="40">
                  <c:v>43980</c:v>
                </c:pt>
                <c:pt idx="41">
                  <c:v>43981</c:v>
                </c:pt>
                <c:pt idx="42">
                  <c:v>43982</c:v>
                </c:pt>
                <c:pt idx="43">
                  <c:v>43983</c:v>
                </c:pt>
                <c:pt idx="44">
                  <c:v>43984</c:v>
                </c:pt>
                <c:pt idx="45">
                  <c:v>43985</c:v>
                </c:pt>
                <c:pt idx="46">
                  <c:v>43986</c:v>
                </c:pt>
                <c:pt idx="47">
                  <c:v>43987</c:v>
                </c:pt>
                <c:pt idx="48">
                  <c:v>43988</c:v>
                </c:pt>
                <c:pt idx="49">
                  <c:v>43989</c:v>
                </c:pt>
                <c:pt idx="50">
                  <c:v>43990</c:v>
                </c:pt>
                <c:pt idx="51">
                  <c:v>43991</c:v>
                </c:pt>
                <c:pt idx="52">
                  <c:v>43992</c:v>
                </c:pt>
                <c:pt idx="53">
                  <c:v>43993</c:v>
                </c:pt>
                <c:pt idx="54">
                  <c:v>43994</c:v>
                </c:pt>
                <c:pt idx="55">
                  <c:v>43995</c:v>
                </c:pt>
                <c:pt idx="56">
                  <c:v>43996</c:v>
                </c:pt>
                <c:pt idx="57">
                  <c:v>43997</c:v>
                </c:pt>
                <c:pt idx="58">
                  <c:v>43998</c:v>
                </c:pt>
                <c:pt idx="59">
                  <c:v>43999</c:v>
                </c:pt>
                <c:pt idx="60">
                  <c:v>44000</c:v>
                </c:pt>
                <c:pt idx="61">
                  <c:v>44001</c:v>
                </c:pt>
                <c:pt idx="62">
                  <c:v>44002</c:v>
                </c:pt>
                <c:pt idx="63">
                  <c:v>44003</c:v>
                </c:pt>
                <c:pt idx="64">
                  <c:v>44004</c:v>
                </c:pt>
                <c:pt idx="65">
                  <c:v>44005</c:v>
                </c:pt>
                <c:pt idx="66">
                  <c:v>44006</c:v>
                </c:pt>
                <c:pt idx="67">
                  <c:v>44007</c:v>
                </c:pt>
                <c:pt idx="68">
                  <c:v>44008</c:v>
                </c:pt>
                <c:pt idx="69">
                  <c:v>44009</c:v>
                </c:pt>
                <c:pt idx="70">
                  <c:v>44010</c:v>
                </c:pt>
                <c:pt idx="71">
                  <c:v>44011</c:v>
                </c:pt>
                <c:pt idx="72">
                  <c:v>44012</c:v>
                </c:pt>
                <c:pt idx="73">
                  <c:v>44013</c:v>
                </c:pt>
                <c:pt idx="74">
                  <c:v>44014</c:v>
                </c:pt>
                <c:pt idx="75">
                  <c:v>44015</c:v>
                </c:pt>
                <c:pt idx="76">
                  <c:v>44016</c:v>
                </c:pt>
                <c:pt idx="77">
                  <c:v>44017</c:v>
                </c:pt>
                <c:pt idx="78">
                  <c:v>44018</c:v>
                </c:pt>
                <c:pt idx="79">
                  <c:v>44019</c:v>
                </c:pt>
                <c:pt idx="80">
                  <c:v>44020</c:v>
                </c:pt>
                <c:pt idx="81">
                  <c:v>44021</c:v>
                </c:pt>
                <c:pt idx="82">
                  <c:v>44022</c:v>
                </c:pt>
                <c:pt idx="83">
                  <c:v>44023</c:v>
                </c:pt>
                <c:pt idx="84">
                  <c:v>44024</c:v>
                </c:pt>
                <c:pt idx="85">
                  <c:v>44025</c:v>
                </c:pt>
                <c:pt idx="86">
                  <c:v>44026</c:v>
                </c:pt>
                <c:pt idx="87">
                  <c:v>44027</c:v>
                </c:pt>
                <c:pt idx="88">
                  <c:v>44028</c:v>
                </c:pt>
                <c:pt idx="89">
                  <c:v>44029</c:v>
                </c:pt>
                <c:pt idx="90">
                  <c:v>44030</c:v>
                </c:pt>
                <c:pt idx="91">
                  <c:v>44031</c:v>
                </c:pt>
                <c:pt idx="92">
                  <c:v>44032</c:v>
                </c:pt>
                <c:pt idx="93">
                  <c:v>44033</c:v>
                </c:pt>
                <c:pt idx="94">
                  <c:v>44034</c:v>
                </c:pt>
                <c:pt idx="95">
                  <c:v>44035</c:v>
                </c:pt>
                <c:pt idx="96">
                  <c:v>44036</c:v>
                </c:pt>
                <c:pt idx="97">
                  <c:v>44037</c:v>
                </c:pt>
                <c:pt idx="98">
                  <c:v>44038</c:v>
                </c:pt>
                <c:pt idx="99">
                  <c:v>44039</c:v>
                </c:pt>
                <c:pt idx="100">
                  <c:v>44040</c:v>
                </c:pt>
                <c:pt idx="101">
                  <c:v>44041</c:v>
                </c:pt>
                <c:pt idx="102">
                  <c:v>44042</c:v>
                </c:pt>
                <c:pt idx="103">
                  <c:v>44043</c:v>
                </c:pt>
                <c:pt idx="104">
                  <c:v>44044</c:v>
                </c:pt>
                <c:pt idx="105">
                  <c:v>44045</c:v>
                </c:pt>
                <c:pt idx="106">
                  <c:v>44046</c:v>
                </c:pt>
                <c:pt idx="107">
                  <c:v>44047</c:v>
                </c:pt>
                <c:pt idx="108">
                  <c:v>44048</c:v>
                </c:pt>
                <c:pt idx="109">
                  <c:v>44049</c:v>
                </c:pt>
                <c:pt idx="110">
                  <c:v>44050</c:v>
                </c:pt>
                <c:pt idx="111">
                  <c:v>44051</c:v>
                </c:pt>
                <c:pt idx="112">
                  <c:v>44052</c:v>
                </c:pt>
                <c:pt idx="113">
                  <c:v>44053</c:v>
                </c:pt>
                <c:pt idx="114">
                  <c:v>44054</c:v>
                </c:pt>
                <c:pt idx="115">
                  <c:v>44055</c:v>
                </c:pt>
                <c:pt idx="116">
                  <c:v>44056</c:v>
                </c:pt>
                <c:pt idx="117">
                  <c:v>44057</c:v>
                </c:pt>
                <c:pt idx="118">
                  <c:v>44058</c:v>
                </c:pt>
                <c:pt idx="119">
                  <c:v>44059</c:v>
                </c:pt>
                <c:pt idx="120">
                  <c:v>44060</c:v>
                </c:pt>
                <c:pt idx="121">
                  <c:v>44061</c:v>
                </c:pt>
                <c:pt idx="122">
                  <c:v>44062</c:v>
                </c:pt>
                <c:pt idx="123">
                  <c:v>44063</c:v>
                </c:pt>
                <c:pt idx="124">
                  <c:v>44064</c:v>
                </c:pt>
                <c:pt idx="125">
                  <c:v>44065</c:v>
                </c:pt>
                <c:pt idx="126">
                  <c:v>44066</c:v>
                </c:pt>
                <c:pt idx="127">
                  <c:v>44067</c:v>
                </c:pt>
                <c:pt idx="128">
                  <c:v>44068</c:v>
                </c:pt>
                <c:pt idx="129">
                  <c:v>44069</c:v>
                </c:pt>
                <c:pt idx="130">
                  <c:v>44070</c:v>
                </c:pt>
                <c:pt idx="131">
                  <c:v>44071</c:v>
                </c:pt>
                <c:pt idx="132">
                  <c:v>44072</c:v>
                </c:pt>
                <c:pt idx="133">
                  <c:v>44073</c:v>
                </c:pt>
                <c:pt idx="134">
                  <c:v>44074</c:v>
                </c:pt>
                <c:pt idx="135">
                  <c:v>44075</c:v>
                </c:pt>
                <c:pt idx="136">
                  <c:v>44076</c:v>
                </c:pt>
                <c:pt idx="137">
                  <c:v>44077</c:v>
                </c:pt>
                <c:pt idx="138">
                  <c:v>44078</c:v>
                </c:pt>
                <c:pt idx="139">
                  <c:v>44079</c:v>
                </c:pt>
                <c:pt idx="140">
                  <c:v>44080</c:v>
                </c:pt>
                <c:pt idx="141">
                  <c:v>44081</c:v>
                </c:pt>
                <c:pt idx="142">
                  <c:v>44082</c:v>
                </c:pt>
                <c:pt idx="143">
                  <c:v>44083</c:v>
                </c:pt>
                <c:pt idx="144">
                  <c:v>44084</c:v>
                </c:pt>
                <c:pt idx="145">
                  <c:v>44085</c:v>
                </c:pt>
                <c:pt idx="146">
                  <c:v>44086</c:v>
                </c:pt>
                <c:pt idx="147">
                  <c:v>44087</c:v>
                </c:pt>
                <c:pt idx="148">
                  <c:v>44088</c:v>
                </c:pt>
                <c:pt idx="149">
                  <c:v>44089</c:v>
                </c:pt>
                <c:pt idx="150">
                  <c:v>44090</c:v>
                </c:pt>
                <c:pt idx="151">
                  <c:v>44091</c:v>
                </c:pt>
                <c:pt idx="152">
                  <c:v>44092</c:v>
                </c:pt>
                <c:pt idx="153">
                  <c:v>44093</c:v>
                </c:pt>
                <c:pt idx="154">
                  <c:v>44094</c:v>
                </c:pt>
                <c:pt idx="155">
                  <c:v>44095</c:v>
                </c:pt>
                <c:pt idx="156">
                  <c:v>44096</c:v>
                </c:pt>
                <c:pt idx="157">
                  <c:v>44097</c:v>
                </c:pt>
                <c:pt idx="158">
                  <c:v>44098</c:v>
                </c:pt>
                <c:pt idx="159">
                  <c:v>44099</c:v>
                </c:pt>
                <c:pt idx="160">
                  <c:v>44100</c:v>
                </c:pt>
                <c:pt idx="161">
                  <c:v>44101</c:v>
                </c:pt>
                <c:pt idx="162">
                  <c:v>44102</c:v>
                </c:pt>
                <c:pt idx="163">
                  <c:v>44103</c:v>
                </c:pt>
                <c:pt idx="164">
                  <c:v>44104</c:v>
                </c:pt>
                <c:pt idx="165">
                  <c:v>44105</c:v>
                </c:pt>
                <c:pt idx="166">
                  <c:v>44106</c:v>
                </c:pt>
                <c:pt idx="167">
                  <c:v>44107</c:v>
                </c:pt>
                <c:pt idx="168">
                  <c:v>44108</c:v>
                </c:pt>
                <c:pt idx="169">
                  <c:v>44109</c:v>
                </c:pt>
                <c:pt idx="170">
                  <c:v>44110</c:v>
                </c:pt>
                <c:pt idx="171">
                  <c:v>44111</c:v>
                </c:pt>
                <c:pt idx="172">
                  <c:v>44112</c:v>
                </c:pt>
                <c:pt idx="173">
                  <c:v>44113</c:v>
                </c:pt>
                <c:pt idx="174">
                  <c:v>44114</c:v>
                </c:pt>
                <c:pt idx="175">
                  <c:v>44115</c:v>
                </c:pt>
                <c:pt idx="176">
                  <c:v>44116</c:v>
                </c:pt>
                <c:pt idx="177">
                  <c:v>44117</c:v>
                </c:pt>
                <c:pt idx="178">
                  <c:v>44118</c:v>
                </c:pt>
                <c:pt idx="179">
                  <c:v>44119</c:v>
                </c:pt>
                <c:pt idx="180">
                  <c:v>44120</c:v>
                </c:pt>
                <c:pt idx="181">
                  <c:v>44121</c:v>
                </c:pt>
                <c:pt idx="182">
                  <c:v>44122</c:v>
                </c:pt>
                <c:pt idx="183">
                  <c:v>44123</c:v>
                </c:pt>
                <c:pt idx="184">
                  <c:v>44124</c:v>
                </c:pt>
                <c:pt idx="185">
                  <c:v>44125</c:v>
                </c:pt>
                <c:pt idx="186">
                  <c:v>44126</c:v>
                </c:pt>
                <c:pt idx="187">
                  <c:v>44127</c:v>
                </c:pt>
                <c:pt idx="188">
                  <c:v>44128</c:v>
                </c:pt>
                <c:pt idx="189">
                  <c:v>44129</c:v>
                </c:pt>
                <c:pt idx="190">
                  <c:v>44130</c:v>
                </c:pt>
                <c:pt idx="191">
                  <c:v>44131</c:v>
                </c:pt>
                <c:pt idx="192">
                  <c:v>44132</c:v>
                </c:pt>
                <c:pt idx="193">
                  <c:v>44133</c:v>
                </c:pt>
                <c:pt idx="194">
                  <c:v>44134</c:v>
                </c:pt>
                <c:pt idx="195">
                  <c:v>44135</c:v>
                </c:pt>
                <c:pt idx="196">
                  <c:v>44136</c:v>
                </c:pt>
                <c:pt idx="197">
                  <c:v>44137</c:v>
                </c:pt>
                <c:pt idx="198">
                  <c:v>44138</c:v>
                </c:pt>
                <c:pt idx="199">
                  <c:v>44139</c:v>
                </c:pt>
                <c:pt idx="200">
                  <c:v>44140</c:v>
                </c:pt>
                <c:pt idx="201">
                  <c:v>44141</c:v>
                </c:pt>
                <c:pt idx="202">
                  <c:v>44142</c:v>
                </c:pt>
                <c:pt idx="203">
                  <c:v>44143</c:v>
                </c:pt>
                <c:pt idx="204">
                  <c:v>44144</c:v>
                </c:pt>
                <c:pt idx="205">
                  <c:v>44145</c:v>
                </c:pt>
                <c:pt idx="206">
                  <c:v>44146</c:v>
                </c:pt>
                <c:pt idx="207">
                  <c:v>44147</c:v>
                </c:pt>
                <c:pt idx="208">
                  <c:v>44148</c:v>
                </c:pt>
                <c:pt idx="209">
                  <c:v>44149</c:v>
                </c:pt>
                <c:pt idx="210">
                  <c:v>44150</c:v>
                </c:pt>
                <c:pt idx="211">
                  <c:v>44151</c:v>
                </c:pt>
                <c:pt idx="212">
                  <c:v>44152</c:v>
                </c:pt>
                <c:pt idx="213">
                  <c:v>44153</c:v>
                </c:pt>
                <c:pt idx="214">
                  <c:v>44154</c:v>
                </c:pt>
                <c:pt idx="215">
                  <c:v>44155</c:v>
                </c:pt>
                <c:pt idx="216">
                  <c:v>44156</c:v>
                </c:pt>
                <c:pt idx="217">
                  <c:v>44157</c:v>
                </c:pt>
                <c:pt idx="218">
                  <c:v>44158</c:v>
                </c:pt>
                <c:pt idx="219">
                  <c:v>44159</c:v>
                </c:pt>
                <c:pt idx="220">
                  <c:v>44160</c:v>
                </c:pt>
                <c:pt idx="221">
                  <c:v>44161</c:v>
                </c:pt>
                <c:pt idx="222">
                  <c:v>44162</c:v>
                </c:pt>
                <c:pt idx="223">
                  <c:v>44163</c:v>
                </c:pt>
                <c:pt idx="224">
                  <c:v>44164</c:v>
                </c:pt>
                <c:pt idx="225">
                  <c:v>44165</c:v>
                </c:pt>
                <c:pt idx="226">
                  <c:v>44166</c:v>
                </c:pt>
                <c:pt idx="227">
                  <c:v>44167</c:v>
                </c:pt>
                <c:pt idx="228">
                  <c:v>44168</c:v>
                </c:pt>
                <c:pt idx="229">
                  <c:v>44169</c:v>
                </c:pt>
                <c:pt idx="230">
                  <c:v>44170</c:v>
                </c:pt>
                <c:pt idx="231">
                  <c:v>44171</c:v>
                </c:pt>
                <c:pt idx="232">
                  <c:v>44172</c:v>
                </c:pt>
                <c:pt idx="233">
                  <c:v>44173</c:v>
                </c:pt>
                <c:pt idx="234">
                  <c:v>44174</c:v>
                </c:pt>
                <c:pt idx="235">
                  <c:v>44175</c:v>
                </c:pt>
                <c:pt idx="236">
                  <c:v>44176</c:v>
                </c:pt>
                <c:pt idx="237">
                  <c:v>44177</c:v>
                </c:pt>
                <c:pt idx="238">
                  <c:v>44178</c:v>
                </c:pt>
                <c:pt idx="239">
                  <c:v>44179</c:v>
                </c:pt>
                <c:pt idx="240">
                  <c:v>44180</c:v>
                </c:pt>
                <c:pt idx="241">
                  <c:v>44181</c:v>
                </c:pt>
                <c:pt idx="242">
                  <c:v>44182</c:v>
                </c:pt>
                <c:pt idx="243">
                  <c:v>44183</c:v>
                </c:pt>
                <c:pt idx="244">
                  <c:v>44184</c:v>
                </c:pt>
                <c:pt idx="245">
                  <c:v>44185</c:v>
                </c:pt>
                <c:pt idx="246">
                  <c:v>44186</c:v>
                </c:pt>
                <c:pt idx="247">
                  <c:v>44187</c:v>
                </c:pt>
                <c:pt idx="248">
                  <c:v>44188</c:v>
                </c:pt>
                <c:pt idx="249">
                  <c:v>44189</c:v>
                </c:pt>
                <c:pt idx="250">
                  <c:v>44190</c:v>
                </c:pt>
                <c:pt idx="251">
                  <c:v>44191</c:v>
                </c:pt>
                <c:pt idx="252">
                  <c:v>44192</c:v>
                </c:pt>
                <c:pt idx="253">
                  <c:v>44193</c:v>
                </c:pt>
                <c:pt idx="254">
                  <c:v>44194</c:v>
                </c:pt>
                <c:pt idx="255">
                  <c:v>44195</c:v>
                </c:pt>
                <c:pt idx="256">
                  <c:v>44196</c:v>
                </c:pt>
                <c:pt idx="257">
                  <c:v>44197</c:v>
                </c:pt>
                <c:pt idx="258">
                  <c:v>44198</c:v>
                </c:pt>
                <c:pt idx="259">
                  <c:v>44199</c:v>
                </c:pt>
                <c:pt idx="260">
                  <c:v>44200</c:v>
                </c:pt>
                <c:pt idx="261">
                  <c:v>44201</c:v>
                </c:pt>
                <c:pt idx="262">
                  <c:v>44202</c:v>
                </c:pt>
                <c:pt idx="263">
                  <c:v>44203</c:v>
                </c:pt>
                <c:pt idx="264">
                  <c:v>44204</c:v>
                </c:pt>
                <c:pt idx="265">
                  <c:v>44205</c:v>
                </c:pt>
                <c:pt idx="266">
                  <c:v>44206</c:v>
                </c:pt>
                <c:pt idx="267">
                  <c:v>44207</c:v>
                </c:pt>
                <c:pt idx="268">
                  <c:v>44208</c:v>
                </c:pt>
                <c:pt idx="269">
                  <c:v>44209</c:v>
                </c:pt>
                <c:pt idx="270">
                  <c:v>44210</c:v>
                </c:pt>
                <c:pt idx="271">
                  <c:v>44211</c:v>
                </c:pt>
                <c:pt idx="272">
                  <c:v>44212</c:v>
                </c:pt>
                <c:pt idx="273">
                  <c:v>44213</c:v>
                </c:pt>
                <c:pt idx="274">
                  <c:v>44214</c:v>
                </c:pt>
                <c:pt idx="275">
                  <c:v>44215</c:v>
                </c:pt>
                <c:pt idx="276">
                  <c:v>44216</c:v>
                </c:pt>
                <c:pt idx="277">
                  <c:v>44217</c:v>
                </c:pt>
                <c:pt idx="278">
                  <c:v>44218</c:v>
                </c:pt>
                <c:pt idx="279">
                  <c:v>44219</c:v>
                </c:pt>
                <c:pt idx="280">
                  <c:v>44220</c:v>
                </c:pt>
                <c:pt idx="281">
                  <c:v>44221</c:v>
                </c:pt>
                <c:pt idx="282">
                  <c:v>44222</c:v>
                </c:pt>
                <c:pt idx="283">
                  <c:v>44223</c:v>
                </c:pt>
                <c:pt idx="284">
                  <c:v>44224</c:v>
                </c:pt>
                <c:pt idx="285">
                  <c:v>44225</c:v>
                </c:pt>
                <c:pt idx="286">
                  <c:v>44226</c:v>
                </c:pt>
                <c:pt idx="287">
                  <c:v>44227</c:v>
                </c:pt>
                <c:pt idx="288">
                  <c:v>44228</c:v>
                </c:pt>
                <c:pt idx="289">
                  <c:v>44229</c:v>
                </c:pt>
                <c:pt idx="290">
                  <c:v>44230</c:v>
                </c:pt>
                <c:pt idx="291">
                  <c:v>44231</c:v>
                </c:pt>
                <c:pt idx="292">
                  <c:v>44232</c:v>
                </c:pt>
                <c:pt idx="293">
                  <c:v>44233</c:v>
                </c:pt>
                <c:pt idx="294">
                  <c:v>44234</c:v>
                </c:pt>
                <c:pt idx="295">
                  <c:v>44235</c:v>
                </c:pt>
                <c:pt idx="296">
                  <c:v>44236</c:v>
                </c:pt>
                <c:pt idx="297">
                  <c:v>44237</c:v>
                </c:pt>
                <c:pt idx="298">
                  <c:v>44238</c:v>
                </c:pt>
                <c:pt idx="299">
                  <c:v>44239</c:v>
                </c:pt>
                <c:pt idx="300">
                  <c:v>44240</c:v>
                </c:pt>
                <c:pt idx="301">
                  <c:v>44241</c:v>
                </c:pt>
                <c:pt idx="302">
                  <c:v>44242</c:v>
                </c:pt>
                <c:pt idx="303">
                  <c:v>44243</c:v>
                </c:pt>
                <c:pt idx="304">
                  <c:v>44244</c:v>
                </c:pt>
                <c:pt idx="305">
                  <c:v>44245</c:v>
                </c:pt>
                <c:pt idx="306">
                  <c:v>44246</c:v>
                </c:pt>
                <c:pt idx="307">
                  <c:v>44247</c:v>
                </c:pt>
                <c:pt idx="308">
                  <c:v>44248</c:v>
                </c:pt>
                <c:pt idx="309">
                  <c:v>44249</c:v>
                </c:pt>
                <c:pt idx="310">
                  <c:v>44250</c:v>
                </c:pt>
                <c:pt idx="311">
                  <c:v>44251</c:v>
                </c:pt>
                <c:pt idx="312">
                  <c:v>44252</c:v>
                </c:pt>
                <c:pt idx="313">
                  <c:v>44253</c:v>
                </c:pt>
                <c:pt idx="314">
                  <c:v>44254</c:v>
                </c:pt>
                <c:pt idx="315">
                  <c:v>44255</c:v>
                </c:pt>
                <c:pt idx="316">
                  <c:v>44256</c:v>
                </c:pt>
                <c:pt idx="317">
                  <c:v>44257</c:v>
                </c:pt>
                <c:pt idx="318">
                  <c:v>44258</c:v>
                </c:pt>
                <c:pt idx="319">
                  <c:v>44259</c:v>
                </c:pt>
                <c:pt idx="320">
                  <c:v>44260</c:v>
                </c:pt>
                <c:pt idx="321">
                  <c:v>44261</c:v>
                </c:pt>
                <c:pt idx="322">
                  <c:v>44262</c:v>
                </c:pt>
                <c:pt idx="323">
                  <c:v>44263</c:v>
                </c:pt>
                <c:pt idx="324">
                  <c:v>44264</c:v>
                </c:pt>
                <c:pt idx="325">
                  <c:v>44265</c:v>
                </c:pt>
                <c:pt idx="326">
                  <c:v>44266</c:v>
                </c:pt>
                <c:pt idx="327">
                  <c:v>44267</c:v>
                </c:pt>
                <c:pt idx="328">
                  <c:v>44268</c:v>
                </c:pt>
                <c:pt idx="329">
                  <c:v>44269</c:v>
                </c:pt>
                <c:pt idx="330">
                  <c:v>44270</c:v>
                </c:pt>
                <c:pt idx="331">
                  <c:v>44271</c:v>
                </c:pt>
                <c:pt idx="332">
                  <c:v>44272</c:v>
                </c:pt>
                <c:pt idx="333">
                  <c:v>44273</c:v>
                </c:pt>
                <c:pt idx="334">
                  <c:v>44274</c:v>
                </c:pt>
                <c:pt idx="335">
                  <c:v>44275</c:v>
                </c:pt>
                <c:pt idx="336">
                  <c:v>44276</c:v>
                </c:pt>
                <c:pt idx="337">
                  <c:v>44277</c:v>
                </c:pt>
                <c:pt idx="338">
                  <c:v>44278</c:v>
                </c:pt>
                <c:pt idx="339">
                  <c:v>44279</c:v>
                </c:pt>
                <c:pt idx="340">
                  <c:v>44280</c:v>
                </c:pt>
                <c:pt idx="341">
                  <c:v>44281</c:v>
                </c:pt>
                <c:pt idx="342">
                  <c:v>44282</c:v>
                </c:pt>
                <c:pt idx="343">
                  <c:v>44283</c:v>
                </c:pt>
                <c:pt idx="344">
                  <c:v>44284</c:v>
                </c:pt>
                <c:pt idx="345">
                  <c:v>44285</c:v>
                </c:pt>
                <c:pt idx="346">
                  <c:v>44286</c:v>
                </c:pt>
                <c:pt idx="347">
                  <c:v>44287</c:v>
                </c:pt>
                <c:pt idx="348">
                  <c:v>44288</c:v>
                </c:pt>
                <c:pt idx="349">
                  <c:v>44289</c:v>
                </c:pt>
                <c:pt idx="350">
                  <c:v>44290</c:v>
                </c:pt>
                <c:pt idx="351">
                  <c:v>44291</c:v>
                </c:pt>
                <c:pt idx="352">
                  <c:v>44292</c:v>
                </c:pt>
                <c:pt idx="353">
                  <c:v>44293</c:v>
                </c:pt>
                <c:pt idx="354">
                  <c:v>44294</c:v>
                </c:pt>
                <c:pt idx="355">
                  <c:v>44295</c:v>
                </c:pt>
                <c:pt idx="356">
                  <c:v>44296</c:v>
                </c:pt>
                <c:pt idx="357">
                  <c:v>44297</c:v>
                </c:pt>
                <c:pt idx="358">
                  <c:v>44298</c:v>
                </c:pt>
                <c:pt idx="359">
                  <c:v>44299</c:v>
                </c:pt>
                <c:pt idx="360">
                  <c:v>44300</c:v>
                </c:pt>
                <c:pt idx="361">
                  <c:v>44301</c:v>
                </c:pt>
                <c:pt idx="362">
                  <c:v>44302</c:v>
                </c:pt>
                <c:pt idx="363">
                  <c:v>44303</c:v>
                </c:pt>
                <c:pt idx="364">
                  <c:v>44304</c:v>
                </c:pt>
                <c:pt idx="365">
                  <c:v>44305</c:v>
                </c:pt>
                <c:pt idx="366">
                  <c:v>44306</c:v>
                </c:pt>
                <c:pt idx="367">
                  <c:v>44307</c:v>
                </c:pt>
                <c:pt idx="368">
                  <c:v>44308</c:v>
                </c:pt>
                <c:pt idx="369">
                  <c:v>44309</c:v>
                </c:pt>
                <c:pt idx="370">
                  <c:v>44310</c:v>
                </c:pt>
                <c:pt idx="371">
                  <c:v>44311</c:v>
                </c:pt>
                <c:pt idx="372">
                  <c:v>44312</c:v>
                </c:pt>
                <c:pt idx="373">
                  <c:v>44313</c:v>
                </c:pt>
                <c:pt idx="374">
                  <c:v>44314</c:v>
                </c:pt>
                <c:pt idx="375">
                  <c:v>44315</c:v>
                </c:pt>
                <c:pt idx="376">
                  <c:v>44316</c:v>
                </c:pt>
                <c:pt idx="377">
                  <c:v>44317</c:v>
                </c:pt>
                <c:pt idx="378">
                  <c:v>44318</c:v>
                </c:pt>
                <c:pt idx="379">
                  <c:v>44319</c:v>
                </c:pt>
                <c:pt idx="380">
                  <c:v>44320</c:v>
                </c:pt>
                <c:pt idx="381">
                  <c:v>44321</c:v>
                </c:pt>
                <c:pt idx="382">
                  <c:v>44322</c:v>
                </c:pt>
                <c:pt idx="383">
                  <c:v>44323</c:v>
                </c:pt>
                <c:pt idx="384">
                  <c:v>44324</c:v>
                </c:pt>
                <c:pt idx="385">
                  <c:v>44325</c:v>
                </c:pt>
                <c:pt idx="386">
                  <c:v>44326</c:v>
                </c:pt>
                <c:pt idx="387">
                  <c:v>44327</c:v>
                </c:pt>
                <c:pt idx="388">
                  <c:v>44328</c:v>
                </c:pt>
                <c:pt idx="389">
                  <c:v>44329</c:v>
                </c:pt>
                <c:pt idx="390">
                  <c:v>44330</c:v>
                </c:pt>
                <c:pt idx="391">
                  <c:v>44331</c:v>
                </c:pt>
                <c:pt idx="392">
                  <c:v>44332</c:v>
                </c:pt>
                <c:pt idx="393">
                  <c:v>44333</c:v>
                </c:pt>
                <c:pt idx="394">
                  <c:v>44334</c:v>
                </c:pt>
                <c:pt idx="395">
                  <c:v>44335</c:v>
                </c:pt>
                <c:pt idx="396">
                  <c:v>44336</c:v>
                </c:pt>
                <c:pt idx="397">
                  <c:v>44337</c:v>
                </c:pt>
                <c:pt idx="398">
                  <c:v>44338</c:v>
                </c:pt>
                <c:pt idx="399">
                  <c:v>44339</c:v>
                </c:pt>
                <c:pt idx="400">
                  <c:v>44340</c:v>
                </c:pt>
                <c:pt idx="401">
                  <c:v>44341</c:v>
                </c:pt>
                <c:pt idx="402">
                  <c:v>44342</c:v>
                </c:pt>
              </c:numCache>
            </c:numRef>
          </c:cat>
          <c:val>
            <c:numRef>
              <c:f>'Graf acomp recup obito'!$H$2:$H$404</c:f>
              <c:numCache>
                <c:formatCode>#,##0</c:formatCode>
                <c:ptCount val="403"/>
                <c:pt idx="0">
                  <c:v>22130</c:v>
                </c:pt>
                <c:pt idx="1">
                  <c:v>22991</c:v>
                </c:pt>
                <c:pt idx="2">
                  <c:v>24325</c:v>
                </c:pt>
                <c:pt idx="3">
                  <c:v>25318</c:v>
                </c:pt>
                <c:pt idx="4">
                  <c:v>26573</c:v>
                </c:pt>
                <c:pt idx="5">
                  <c:v>27655</c:v>
                </c:pt>
                <c:pt idx="6">
                  <c:v>29160</c:v>
                </c:pt>
                <c:pt idx="7">
                  <c:v>30152</c:v>
                </c:pt>
                <c:pt idx="8">
                  <c:v>31142</c:v>
                </c:pt>
                <c:pt idx="9">
                  <c:v>32544</c:v>
                </c:pt>
                <c:pt idx="10">
                  <c:v>34132</c:v>
                </c:pt>
                <c:pt idx="11">
                  <c:v>35935</c:v>
                </c:pt>
                <c:pt idx="12">
                  <c:v>38039</c:v>
                </c:pt>
                <c:pt idx="13">
                  <c:v>40937</c:v>
                </c:pt>
                <c:pt idx="14">
                  <c:v>42991</c:v>
                </c:pt>
                <c:pt idx="15">
                  <c:v>45186</c:v>
                </c:pt>
                <c:pt idx="16">
                  <c:v>48221</c:v>
                </c:pt>
                <c:pt idx="17">
                  <c:v>51370</c:v>
                </c:pt>
                <c:pt idx="18">
                  <c:v>55350</c:v>
                </c:pt>
                <c:pt idx="19">
                  <c:v>59297</c:v>
                </c:pt>
                <c:pt idx="20">
                  <c:v>61685</c:v>
                </c:pt>
                <c:pt idx="21">
                  <c:v>64957</c:v>
                </c:pt>
                <c:pt idx="22">
                  <c:v>67384</c:v>
                </c:pt>
                <c:pt idx="23">
                  <c:v>72597</c:v>
                </c:pt>
                <c:pt idx="24">
                  <c:v>78424</c:v>
                </c:pt>
                <c:pt idx="25">
                  <c:v>79479</c:v>
                </c:pt>
                <c:pt idx="26">
                  <c:v>84970</c:v>
                </c:pt>
                <c:pt idx="27">
                  <c:v>89672</c:v>
                </c:pt>
                <c:pt idx="28">
                  <c:v>94122</c:v>
                </c:pt>
                <c:pt idx="29">
                  <c:v>100459</c:v>
                </c:pt>
                <c:pt idx="30">
                  <c:v>106794</c:v>
                </c:pt>
                <c:pt idx="31">
                  <c:v>116683</c:v>
                </c:pt>
                <c:pt idx="32">
                  <c:v>125960</c:v>
                </c:pt>
                <c:pt idx="33">
                  <c:v>135430</c:v>
                </c:pt>
                <c:pt idx="34">
                  <c:v>142587</c:v>
                </c:pt>
                <c:pt idx="35">
                  <c:v>149911</c:v>
                </c:pt>
                <c:pt idx="36">
                  <c:v>153833</c:v>
                </c:pt>
                <c:pt idx="37">
                  <c:v>158593</c:v>
                </c:pt>
                <c:pt idx="38">
                  <c:v>166647</c:v>
                </c:pt>
                <c:pt idx="39">
                  <c:v>177604</c:v>
                </c:pt>
                <c:pt idx="40">
                  <c:v>189476</c:v>
                </c:pt>
                <c:pt idx="41">
                  <c:v>200892</c:v>
                </c:pt>
                <c:pt idx="42">
                  <c:v>206555</c:v>
                </c:pt>
                <c:pt idx="43">
                  <c:v>211080</c:v>
                </c:pt>
                <c:pt idx="44">
                  <c:v>223638</c:v>
                </c:pt>
                <c:pt idx="45">
                  <c:v>238617</c:v>
                </c:pt>
                <c:pt idx="46">
                  <c:v>254963</c:v>
                </c:pt>
                <c:pt idx="47">
                  <c:v>266940</c:v>
                </c:pt>
                <c:pt idx="48">
                  <c:v>277149</c:v>
                </c:pt>
                <c:pt idx="49">
                  <c:v>283952</c:v>
                </c:pt>
                <c:pt idx="50">
                  <c:v>290040</c:v>
                </c:pt>
                <c:pt idx="51">
                  <c:v>311064</c:v>
                </c:pt>
                <c:pt idx="52">
                  <c:v>325395</c:v>
                </c:pt>
                <c:pt idx="53">
                  <c:v>345595</c:v>
                </c:pt>
                <c:pt idx="54">
                  <c:v>365063</c:v>
                </c:pt>
                <c:pt idx="55">
                  <c:v>379245</c:v>
                </c:pt>
                <c:pt idx="56">
                  <c:v>388492</c:v>
                </c:pt>
                <c:pt idx="57">
                  <c:v>412252</c:v>
                </c:pt>
                <c:pt idx="58">
                  <c:v>441729</c:v>
                </c:pt>
                <c:pt idx="59">
                  <c:v>463474</c:v>
                </c:pt>
                <c:pt idx="60">
                  <c:v>482102</c:v>
                </c:pt>
                <c:pt idx="61">
                  <c:v>507200</c:v>
                </c:pt>
                <c:pt idx="62">
                  <c:v>520734</c:v>
                </c:pt>
                <c:pt idx="63">
                  <c:v>549386</c:v>
                </c:pt>
                <c:pt idx="64">
                  <c:v>571649</c:v>
                </c:pt>
                <c:pt idx="65">
                  <c:v>613345</c:v>
                </c:pt>
                <c:pt idx="66">
                  <c:v>649908</c:v>
                </c:pt>
                <c:pt idx="67">
                  <c:v>673729</c:v>
                </c:pt>
                <c:pt idx="68">
                  <c:v>697526</c:v>
                </c:pt>
                <c:pt idx="69">
                  <c:v>715905</c:v>
                </c:pt>
                <c:pt idx="70">
                  <c:v>733848</c:v>
                </c:pt>
                <c:pt idx="71">
                  <c:v>757462</c:v>
                </c:pt>
                <c:pt idx="72">
                  <c:v>790040</c:v>
                </c:pt>
                <c:pt idx="73">
                  <c:v>826866</c:v>
                </c:pt>
                <c:pt idx="74">
                  <c:v>852816</c:v>
                </c:pt>
                <c:pt idx="75">
                  <c:v>868372</c:v>
                </c:pt>
                <c:pt idx="76">
                  <c:v>876359</c:v>
                </c:pt>
                <c:pt idx="77">
                  <c:v>906286</c:v>
                </c:pt>
                <c:pt idx="78">
                  <c:v>927292</c:v>
                </c:pt>
                <c:pt idx="79">
                  <c:v>976977</c:v>
                </c:pt>
                <c:pt idx="80">
                  <c:v>1020901</c:v>
                </c:pt>
                <c:pt idx="81">
                  <c:v>1054043</c:v>
                </c:pt>
                <c:pt idx="82">
                  <c:v>1078763</c:v>
                </c:pt>
                <c:pt idx="83">
                  <c:v>1100873</c:v>
                </c:pt>
                <c:pt idx="84">
                  <c:v>1123204</c:v>
                </c:pt>
                <c:pt idx="85">
                  <c:v>1154837</c:v>
                </c:pt>
                <c:pt idx="86">
                  <c:v>1209208</c:v>
                </c:pt>
                <c:pt idx="87">
                  <c:v>1255564</c:v>
                </c:pt>
                <c:pt idx="88">
                  <c:v>1296328</c:v>
                </c:pt>
                <c:pt idx="89">
                  <c:v>1321036</c:v>
                </c:pt>
                <c:pt idx="90">
                  <c:v>1342362</c:v>
                </c:pt>
                <c:pt idx="91">
                  <c:v>1371229</c:v>
                </c:pt>
                <c:pt idx="92">
                  <c:v>1409202</c:v>
                </c:pt>
                <c:pt idx="93">
                  <c:v>1465970</c:v>
                </c:pt>
                <c:pt idx="94">
                  <c:v>1532138</c:v>
                </c:pt>
                <c:pt idx="95">
                  <c:v>1570237</c:v>
                </c:pt>
                <c:pt idx="96">
                  <c:v>1592281</c:v>
                </c:pt>
                <c:pt idx="97">
                  <c:v>1617480</c:v>
                </c:pt>
                <c:pt idx="98">
                  <c:v>1634274</c:v>
                </c:pt>
                <c:pt idx="99">
                  <c:v>1667667</c:v>
                </c:pt>
                <c:pt idx="100">
                  <c:v>1721560</c:v>
                </c:pt>
                <c:pt idx="101">
                  <c:v>1786753</c:v>
                </c:pt>
                <c:pt idx="102">
                  <c:v>1824095</c:v>
                </c:pt>
                <c:pt idx="103">
                  <c:v>1844051</c:v>
                </c:pt>
                <c:pt idx="104">
                  <c:v>1865729</c:v>
                </c:pt>
                <c:pt idx="105">
                  <c:v>1883677</c:v>
                </c:pt>
                <c:pt idx="106">
                  <c:v>1912319</c:v>
                </c:pt>
                <c:pt idx="107">
                  <c:v>1970767</c:v>
                </c:pt>
                <c:pt idx="108">
                  <c:v>2020637</c:v>
                </c:pt>
                <c:pt idx="109">
                  <c:v>2080916</c:v>
                </c:pt>
                <c:pt idx="110">
                  <c:v>2068394</c:v>
                </c:pt>
                <c:pt idx="111">
                  <c:v>2094293</c:v>
                </c:pt>
                <c:pt idx="112">
                  <c:v>2118460</c:v>
                </c:pt>
                <c:pt idx="113">
                  <c:v>2163812</c:v>
                </c:pt>
                <c:pt idx="114">
                  <c:v>2243124</c:v>
                </c:pt>
                <c:pt idx="115">
                  <c:v>2309477</c:v>
                </c:pt>
                <c:pt idx="116">
                  <c:v>2356640</c:v>
                </c:pt>
                <c:pt idx="117">
                  <c:v>2384302</c:v>
                </c:pt>
                <c:pt idx="118">
                  <c:v>2404272</c:v>
                </c:pt>
                <c:pt idx="119">
                  <c:v>2432456</c:v>
                </c:pt>
                <c:pt idx="120">
                  <c:v>2478494</c:v>
                </c:pt>
                <c:pt idx="121">
                  <c:v>2554179</c:v>
                </c:pt>
                <c:pt idx="122">
                  <c:v>2615254</c:v>
                </c:pt>
                <c:pt idx="123">
                  <c:v>2653407</c:v>
                </c:pt>
                <c:pt idx="124">
                  <c:v>2670755</c:v>
                </c:pt>
                <c:pt idx="125">
                  <c:v>2709638</c:v>
                </c:pt>
                <c:pt idx="126">
                  <c:v>2739035</c:v>
                </c:pt>
                <c:pt idx="127">
                  <c:v>2778709</c:v>
                </c:pt>
                <c:pt idx="128">
                  <c:v>2848395</c:v>
                </c:pt>
                <c:pt idx="129">
                  <c:v>2908848</c:v>
                </c:pt>
                <c:pt idx="130">
                  <c:v>2947250</c:v>
                </c:pt>
                <c:pt idx="131">
                  <c:v>2976796</c:v>
                </c:pt>
                <c:pt idx="132">
                  <c:v>3006679</c:v>
                </c:pt>
                <c:pt idx="133">
                  <c:v>3031626</c:v>
                </c:pt>
                <c:pt idx="134">
                  <c:v>3097734</c:v>
                </c:pt>
                <c:pt idx="135">
                  <c:v>3159096</c:v>
                </c:pt>
                <c:pt idx="136">
                  <c:v>3210405</c:v>
                </c:pt>
                <c:pt idx="137">
                  <c:v>3247610</c:v>
                </c:pt>
                <c:pt idx="138">
                  <c:v>3278918</c:v>
                </c:pt>
                <c:pt idx="139">
                  <c:v>3296702</c:v>
                </c:pt>
                <c:pt idx="140">
                  <c:v>3317227</c:v>
                </c:pt>
                <c:pt idx="141">
                  <c:v>3355564</c:v>
                </c:pt>
                <c:pt idx="142">
                  <c:v>3397234</c:v>
                </c:pt>
                <c:pt idx="143">
                  <c:v>3453336</c:v>
                </c:pt>
                <c:pt idx="144">
                  <c:v>3497337</c:v>
                </c:pt>
                <c:pt idx="145">
                  <c:v>3530655</c:v>
                </c:pt>
                <c:pt idx="146">
                  <c:v>3553421</c:v>
                </c:pt>
                <c:pt idx="147">
                  <c:v>3573958</c:v>
                </c:pt>
                <c:pt idx="148">
                  <c:v>3613184</c:v>
                </c:pt>
                <c:pt idx="149">
                  <c:v>3671128</c:v>
                </c:pt>
                <c:pt idx="150">
                  <c:v>3720312</c:v>
                </c:pt>
                <c:pt idx="151">
                  <c:v>3753082</c:v>
                </c:pt>
                <c:pt idx="152">
                  <c:v>3789139</c:v>
                </c:pt>
                <c:pt idx="153">
                  <c:v>3820095</c:v>
                </c:pt>
                <c:pt idx="154">
                  <c:v>3851227</c:v>
                </c:pt>
                <c:pt idx="155">
                  <c:v>3887199</c:v>
                </c:pt>
                <c:pt idx="156">
                  <c:v>3945627</c:v>
                </c:pt>
                <c:pt idx="157">
                  <c:v>3992886</c:v>
                </c:pt>
                <c:pt idx="158">
                  <c:v>4023789</c:v>
                </c:pt>
                <c:pt idx="159">
                  <c:v>4040949</c:v>
                </c:pt>
                <c:pt idx="160">
                  <c:v>4050837</c:v>
                </c:pt>
                <c:pt idx="161">
                  <c:v>4060088</c:v>
                </c:pt>
                <c:pt idx="162">
                  <c:v>4084182</c:v>
                </c:pt>
                <c:pt idx="163">
                  <c:v>4135088</c:v>
                </c:pt>
                <c:pt idx="164">
                  <c:v>4180376</c:v>
                </c:pt>
                <c:pt idx="165">
                  <c:v>4212772</c:v>
                </c:pt>
                <c:pt idx="166">
                  <c:v>4232593</c:v>
                </c:pt>
                <c:pt idx="167">
                  <c:v>4248574</c:v>
                </c:pt>
                <c:pt idx="168">
                  <c:v>4263208</c:v>
                </c:pt>
                <c:pt idx="169">
                  <c:v>4295302</c:v>
                </c:pt>
                <c:pt idx="170">
                  <c:v>4352871</c:v>
                </c:pt>
                <c:pt idx="171">
                  <c:v>4391424</c:v>
                </c:pt>
                <c:pt idx="172">
                  <c:v>4414564</c:v>
                </c:pt>
                <c:pt idx="173">
                  <c:v>4433595</c:v>
                </c:pt>
                <c:pt idx="174">
                  <c:v>4453722</c:v>
                </c:pt>
                <c:pt idx="175">
                  <c:v>4470165</c:v>
                </c:pt>
                <c:pt idx="176">
                  <c:v>4495269</c:v>
                </c:pt>
                <c:pt idx="177">
                  <c:v>4526975</c:v>
                </c:pt>
                <c:pt idx="178">
                  <c:v>4568813</c:v>
                </c:pt>
                <c:pt idx="179">
                  <c:v>4599446</c:v>
                </c:pt>
                <c:pt idx="180">
                  <c:v>4619560</c:v>
                </c:pt>
                <c:pt idx="181">
                  <c:v>4635315</c:v>
                </c:pt>
                <c:pt idx="182">
                  <c:v>4650030</c:v>
                </c:pt>
                <c:pt idx="183">
                  <c:v>4681659</c:v>
                </c:pt>
                <c:pt idx="184">
                  <c:v>4721593</c:v>
                </c:pt>
                <c:pt idx="185">
                  <c:v>4756489</c:v>
                </c:pt>
                <c:pt idx="186">
                  <c:v>4779295</c:v>
                </c:pt>
                <c:pt idx="187">
                  <c:v>4797872</c:v>
                </c:pt>
                <c:pt idx="188">
                  <c:v>4817898</c:v>
                </c:pt>
                <c:pt idx="189">
                  <c:v>4835915</c:v>
                </c:pt>
                <c:pt idx="190">
                  <c:v>4865930</c:v>
                </c:pt>
                <c:pt idx="191">
                  <c:v>4904046</c:v>
                </c:pt>
                <c:pt idx="192">
                  <c:v>4934548</c:v>
                </c:pt>
                <c:pt idx="193">
                  <c:v>4954159</c:v>
                </c:pt>
                <c:pt idx="194">
                  <c:v>4966264</c:v>
                </c:pt>
                <c:pt idx="195">
                  <c:v>4972898</c:v>
                </c:pt>
                <c:pt idx="196">
                  <c:v>4980942</c:v>
                </c:pt>
                <c:pt idx="197">
                  <c:v>4998408</c:v>
                </c:pt>
                <c:pt idx="198">
                  <c:v>5028216</c:v>
                </c:pt>
                <c:pt idx="199">
                  <c:v>5064344</c:v>
                </c:pt>
                <c:pt idx="200">
                  <c:v>5088635</c:v>
                </c:pt>
                <c:pt idx="201">
                  <c:v>5104195</c:v>
                </c:pt>
                <c:pt idx="202">
                  <c:v>5119132</c:v>
                </c:pt>
                <c:pt idx="203">
                  <c:v>5133155</c:v>
                </c:pt>
                <c:pt idx="204">
                  <c:v>5154005</c:v>
                </c:pt>
                <c:pt idx="205">
                  <c:v>5189529</c:v>
                </c:pt>
                <c:pt idx="206">
                  <c:v>5236345</c:v>
                </c:pt>
                <c:pt idx="207">
                  <c:v>5256767</c:v>
                </c:pt>
                <c:pt idx="208">
                  <c:v>5267567</c:v>
                </c:pt>
                <c:pt idx="209">
                  <c:v>5291511</c:v>
                </c:pt>
                <c:pt idx="210">
                  <c:v>5303114</c:v>
                </c:pt>
                <c:pt idx="211">
                  <c:v>5322406</c:v>
                </c:pt>
                <c:pt idx="212">
                  <c:v>5361592</c:v>
                </c:pt>
                <c:pt idx="213">
                  <c:v>5389863</c:v>
                </c:pt>
                <c:pt idx="214">
                  <c:v>5407498</c:v>
                </c:pt>
                <c:pt idx="215">
                  <c:v>5422102</c:v>
                </c:pt>
                <c:pt idx="216">
                  <c:v>5429158</c:v>
                </c:pt>
                <c:pt idx="217">
                  <c:v>5432505</c:v>
                </c:pt>
                <c:pt idx="218">
                  <c:v>5445095</c:v>
                </c:pt>
                <c:pt idx="219">
                  <c:v>5476018</c:v>
                </c:pt>
                <c:pt idx="220">
                  <c:v>5512847</c:v>
                </c:pt>
                <c:pt idx="221">
                  <c:v>5528599</c:v>
                </c:pt>
                <c:pt idx="222">
                  <c:v>5536524</c:v>
                </c:pt>
                <c:pt idx="223">
                  <c:v>5562539</c:v>
                </c:pt>
                <c:pt idx="224">
                  <c:v>5578118</c:v>
                </c:pt>
                <c:pt idx="225">
                  <c:v>5601804</c:v>
                </c:pt>
                <c:pt idx="226">
                  <c:v>5656498</c:v>
                </c:pt>
                <c:pt idx="227">
                  <c:v>5698353</c:v>
                </c:pt>
                <c:pt idx="228">
                  <c:v>5725010</c:v>
                </c:pt>
                <c:pt idx="229">
                  <c:v>5744369</c:v>
                </c:pt>
                <c:pt idx="230">
                  <c:v>5761363</c:v>
                </c:pt>
                <c:pt idx="231">
                  <c:v>5776182</c:v>
                </c:pt>
                <c:pt idx="232">
                  <c:v>5801067</c:v>
                </c:pt>
                <c:pt idx="233">
                  <c:v>5854709</c:v>
                </c:pt>
                <c:pt idx="234">
                  <c:v>5901511</c:v>
                </c:pt>
                <c:pt idx="235">
                  <c:v>5931777</c:v>
                </c:pt>
                <c:pt idx="236">
                  <c:v>5954745</c:v>
                </c:pt>
                <c:pt idx="237">
                  <c:v>5969706</c:v>
                </c:pt>
                <c:pt idx="238">
                  <c:v>5982953</c:v>
                </c:pt>
                <c:pt idx="239">
                  <c:v>6016085</c:v>
                </c:pt>
                <c:pt idx="240">
                  <c:v>6067862</c:v>
                </c:pt>
                <c:pt idx="241">
                  <c:v>6132683</c:v>
                </c:pt>
                <c:pt idx="242">
                  <c:v>6177702</c:v>
                </c:pt>
                <c:pt idx="243">
                  <c:v>6198185</c:v>
                </c:pt>
                <c:pt idx="244">
                  <c:v>6222764</c:v>
                </c:pt>
                <c:pt idx="245">
                  <c:v>6245801</c:v>
                </c:pt>
                <c:pt idx="246">
                  <c:v>6286980</c:v>
                </c:pt>
                <c:pt idx="247">
                  <c:v>6354972</c:v>
                </c:pt>
                <c:pt idx="248">
                  <c:v>6405356</c:v>
                </c:pt>
                <c:pt idx="249">
                  <c:v>6448740</c:v>
                </c:pt>
                <c:pt idx="250">
                  <c:v>6459335</c:v>
                </c:pt>
                <c:pt idx="251">
                  <c:v>6475466</c:v>
                </c:pt>
                <c:pt idx="252">
                  <c:v>6515370</c:v>
                </c:pt>
                <c:pt idx="253">
                  <c:v>6568898</c:v>
                </c:pt>
                <c:pt idx="254">
                  <c:v>6647538</c:v>
                </c:pt>
                <c:pt idx="255">
                  <c:v>6707781</c:v>
                </c:pt>
                <c:pt idx="256">
                  <c:v>6747065</c:v>
                </c:pt>
                <c:pt idx="257">
                  <c:v>6756284</c:v>
                </c:pt>
                <c:pt idx="258">
                  <c:v>6769420</c:v>
                </c:pt>
                <c:pt idx="259">
                  <c:v>6813008</c:v>
                </c:pt>
                <c:pt idx="260">
                  <c:v>6875230</c:v>
                </c:pt>
                <c:pt idx="261">
                  <c:v>6963407</c:v>
                </c:pt>
                <c:pt idx="262">
                  <c:v>7032292</c:v>
                </c:pt>
                <c:pt idx="263">
                  <c:v>7096931</c:v>
                </c:pt>
                <c:pt idx="264">
                  <c:v>7114474</c:v>
                </c:pt>
                <c:pt idx="265">
                  <c:v>7144011</c:v>
                </c:pt>
                <c:pt idx="266">
                  <c:v>7167651</c:v>
                </c:pt>
                <c:pt idx="267">
                  <c:v>7207483</c:v>
                </c:pt>
                <c:pt idx="268">
                  <c:v>7273707</c:v>
                </c:pt>
                <c:pt idx="269">
                  <c:v>7277195</c:v>
                </c:pt>
                <c:pt idx="270">
                  <c:v>7339703</c:v>
                </c:pt>
                <c:pt idx="271">
                  <c:v>7361379</c:v>
                </c:pt>
                <c:pt idx="272">
                  <c:v>7388784</c:v>
                </c:pt>
                <c:pt idx="273">
                  <c:v>7411654</c:v>
                </c:pt>
                <c:pt idx="274">
                  <c:v>7452047</c:v>
                </c:pt>
                <c:pt idx="275">
                  <c:v>7518846</c:v>
                </c:pt>
                <c:pt idx="276">
                  <c:v>7564622</c:v>
                </c:pt>
                <c:pt idx="277">
                  <c:v>7580741</c:v>
                </c:pt>
                <c:pt idx="278">
                  <c:v>7594771</c:v>
                </c:pt>
                <c:pt idx="279">
                  <c:v>7628438</c:v>
                </c:pt>
                <c:pt idx="280">
                  <c:v>7653770</c:v>
                </c:pt>
                <c:pt idx="281">
                  <c:v>7709602</c:v>
                </c:pt>
                <c:pt idx="282">
                  <c:v>7798655</c:v>
                </c:pt>
                <c:pt idx="283">
                  <c:v>7877337</c:v>
                </c:pt>
                <c:pt idx="284">
                  <c:v>7923794</c:v>
                </c:pt>
                <c:pt idx="285">
                  <c:v>7960643</c:v>
                </c:pt>
                <c:pt idx="286">
                  <c:v>7998246</c:v>
                </c:pt>
                <c:pt idx="287">
                  <c:v>8027042</c:v>
                </c:pt>
                <c:pt idx="288">
                  <c:v>8077967</c:v>
                </c:pt>
                <c:pt idx="289">
                  <c:v>8160929</c:v>
                </c:pt>
                <c:pt idx="290">
                  <c:v>8236864</c:v>
                </c:pt>
                <c:pt idx="291">
                  <c:v>8291763</c:v>
                </c:pt>
                <c:pt idx="292">
                  <c:v>8326798</c:v>
                </c:pt>
                <c:pt idx="293">
                  <c:v>8363677</c:v>
                </c:pt>
                <c:pt idx="294">
                  <c:v>8397187</c:v>
                </c:pt>
                <c:pt idx="295">
                  <c:v>8447645</c:v>
                </c:pt>
                <c:pt idx="296">
                  <c:v>8523462</c:v>
                </c:pt>
                <c:pt idx="297">
                  <c:v>8596130</c:v>
                </c:pt>
                <c:pt idx="298">
                  <c:v>8643693</c:v>
                </c:pt>
                <c:pt idx="299">
                  <c:v>8678327</c:v>
                </c:pt>
                <c:pt idx="300">
                  <c:v>8710840</c:v>
                </c:pt>
                <c:pt idx="301">
                  <c:v>8745424</c:v>
                </c:pt>
                <c:pt idx="302">
                  <c:v>8805239</c:v>
                </c:pt>
                <c:pt idx="303">
                  <c:v>8883191</c:v>
                </c:pt>
                <c:pt idx="304">
                  <c:v>8950450</c:v>
                </c:pt>
                <c:pt idx="305">
                  <c:v>8995246</c:v>
                </c:pt>
                <c:pt idx="306">
                  <c:v>9029159</c:v>
                </c:pt>
                <c:pt idx="307">
                  <c:v>9067939</c:v>
                </c:pt>
                <c:pt idx="308">
                  <c:v>9095483</c:v>
                </c:pt>
                <c:pt idx="309">
                  <c:v>9139215</c:v>
                </c:pt>
                <c:pt idx="310">
                  <c:v>9215164</c:v>
                </c:pt>
                <c:pt idx="311">
                  <c:v>9281018</c:v>
                </c:pt>
                <c:pt idx="312">
                  <c:v>9323696</c:v>
                </c:pt>
                <c:pt idx="313">
                  <c:v>9323696</c:v>
                </c:pt>
                <c:pt idx="314">
                  <c:v>9386440</c:v>
                </c:pt>
                <c:pt idx="315">
                  <c:v>9411033</c:v>
                </c:pt>
                <c:pt idx="316">
                  <c:v>9457100</c:v>
                </c:pt>
                <c:pt idx="317">
                  <c:v>9527173</c:v>
                </c:pt>
                <c:pt idx="318">
                  <c:v>9591590</c:v>
                </c:pt>
                <c:pt idx="319">
                  <c:v>9637020</c:v>
                </c:pt>
                <c:pt idx="320">
                  <c:v>9671410</c:v>
                </c:pt>
                <c:pt idx="321">
                  <c:v>9704351</c:v>
                </c:pt>
                <c:pt idx="322">
                  <c:v>9757178</c:v>
                </c:pt>
                <c:pt idx="323">
                  <c:v>9782320</c:v>
                </c:pt>
                <c:pt idx="324">
                  <c:v>9843218</c:v>
                </c:pt>
                <c:pt idx="325">
                  <c:v>9913739</c:v>
                </c:pt>
                <c:pt idx="326">
                  <c:v>9958566</c:v>
                </c:pt>
                <c:pt idx="327">
                  <c:v>10000980</c:v>
                </c:pt>
                <c:pt idx="328">
                  <c:v>10036947</c:v>
                </c:pt>
                <c:pt idx="329">
                  <c:v>10063808</c:v>
                </c:pt>
                <c:pt idx="330">
                  <c:v>10111954</c:v>
                </c:pt>
                <c:pt idx="331">
                  <c:v>10204541</c:v>
                </c:pt>
                <c:pt idx="332">
                  <c:v>10287057</c:v>
                </c:pt>
                <c:pt idx="333">
                  <c:v>10339432</c:v>
                </c:pt>
                <c:pt idx="334">
                  <c:v>10383460</c:v>
                </c:pt>
                <c:pt idx="335">
                  <c:v>10419393</c:v>
                </c:pt>
                <c:pt idx="336">
                  <c:v>10449933</c:v>
                </c:pt>
                <c:pt idx="337">
                  <c:v>10507995</c:v>
                </c:pt>
                <c:pt idx="338">
                  <c:v>10601658</c:v>
                </c:pt>
                <c:pt idx="339">
                  <c:v>10689646</c:v>
                </c:pt>
                <c:pt idx="340">
                  <c:v>10772549</c:v>
                </c:pt>
                <c:pt idx="341">
                  <c:v>10824095</c:v>
                </c:pt>
                <c:pt idx="342">
                  <c:v>10879627</c:v>
                </c:pt>
                <c:pt idx="343">
                  <c:v>10912941</c:v>
                </c:pt>
                <c:pt idx="344">
                  <c:v>10969247</c:v>
                </c:pt>
                <c:pt idx="345">
                  <c:v>11074483</c:v>
                </c:pt>
                <c:pt idx="346">
                  <c:v>11169937</c:v>
                </c:pt>
                <c:pt idx="347">
                  <c:v>11239099</c:v>
                </c:pt>
                <c:pt idx="348">
                  <c:v>11276628</c:v>
                </c:pt>
                <c:pt idx="349">
                  <c:v>11305746</c:v>
                </c:pt>
                <c:pt idx="350">
                  <c:v>11357521</c:v>
                </c:pt>
                <c:pt idx="351">
                  <c:v>11436189</c:v>
                </c:pt>
                <c:pt idx="352">
                  <c:v>11558784</c:v>
                </c:pt>
                <c:pt idx="353">
                  <c:v>11664158</c:v>
                </c:pt>
                <c:pt idx="354">
                  <c:v>11732193</c:v>
                </c:pt>
                <c:pt idx="355">
                  <c:v>11791885</c:v>
                </c:pt>
                <c:pt idx="356">
                  <c:v>11838564</c:v>
                </c:pt>
                <c:pt idx="357">
                  <c:v>11880803</c:v>
                </c:pt>
                <c:pt idx="358">
                  <c:v>11957068</c:v>
                </c:pt>
                <c:pt idx="359">
                  <c:v>12074798</c:v>
                </c:pt>
                <c:pt idx="360">
                  <c:v>12170771</c:v>
                </c:pt>
                <c:pt idx="361">
                  <c:v>12236295</c:v>
                </c:pt>
                <c:pt idx="362">
                  <c:v>12298863</c:v>
                </c:pt>
                <c:pt idx="363">
                  <c:v>12344861</c:v>
                </c:pt>
                <c:pt idx="364">
                  <c:v>12391599</c:v>
                </c:pt>
                <c:pt idx="365">
                  <c:v>12460712</c:v>
                </c:pt>
                <c:pt idx="366">
                  <c:v>12561689</c:v>
                </c:pt>
                <c:pt idx="367">
                  <c:v>12646132</c:v>
                </c:pt>
                <c:pt idx="368">
                  <c:v>12673785</c:v>
                </c:pt>
                <c:pt idx="369">
                  <c:v>12711103</c:v>
                </c:pt>
                <c:pt idx="370">
                  <c:v>12766772</c:v>
                </c:pt>
                <c:pt idx="371">
                  <c:v>12809169</c:v>
                </c:pt>
                <c:pt idx="372">
                  <c:v>12879051</c:v>
                </c:pt>
                <c:pt idx="373">
                  <c:v>12992442</c:v>
                </c:pt>
                <c:pt idx="374">
                  <c:v>13091714</c:v>
                </c:pt>
                <c:pt idx="375">
                  <c:v>13152118</c:v>
                </c:pt>
                <c:pt idx="376">
                  <c:v>13194538</c:v>
                </c:pt>
                <c:pt idx="377">
                  <c:v>13242665</c:v>
                </c:pt>
                <c:pt idx="378">
                  <c:v>13278718</c:v>
                </c:pt>
                <c:pt idx="379">
                  <c:v>13336476</c:v>
                </c:pt>
                <c:pt idx="380">
                  <c:v>13442996</c:v>
                </c:pt>
                <c:pt idx="381">
                  <c:v>13529572</c:v>
                </c:pt>
                <c:pt idx="382">
                  <c:v>13591335</c:v>
                </c:pt>
                <c:pt idx="383">
                  <c:v>13640478</c:v>
                </c:pt>
                <c:pt idx="384">
                  <c:v>13677668</c:v>
                </c:pt>
                <c:pt idx="385">
                  <c:v>13714135</c:v>
                </c:pt>
                <c:pt idx="386">
                  <c:v>13759125</c:v>
                </c:pt>
                <c:pt idx="387">
                  <c:v>13847191</c:v>
                </c:pt>
                <c:pt idx="388">
                  <c:v>13924217</c:v>
                </c:pt>
                <c:pt idx="389">
                  <c:v>13979329</c:v>
                </c:pt>
                <c:pt idx="390">
                  <c:v>14028355</c:v>
                </c:pt>
                <c:pt idx="391">
                  <c:v>14062396</c:v>
                </c:pt>
                <c:pt idx="392">
                  <c:v>14097287</c:v>
                </c:pt>
                <c:pt idx="393">
                  <c:v>14152433</c:v>
                </c:pt>
                <c:pt idx="394">
                  <c:v>14247609</c:v>
                </c:pt>
                <c:pt idx="395">
                  <c:v>14330118</c:v>
                </c:pt>
                <c:pt idx="396">
                  <c:v>14385962</c:v>
                </c:pt>
                <c:pt idx="397">
                  <c:v>14422209</c:v>
                </c:pt>
                <c:pt idx="398">
                  <c:v>14462432</c:v>
                </c:pt>
                <c:pt idx="399">
                  <c:v>14492167</c:v>
                </c:pt>
                <c:pt idx="400">
                  <c:v>14552024</c:v>
                </c:pt>
                <c:pt idx="401">
                  <c:v>14648332</c:v>
                </c:pt>
                <c:pt idx="402">
                  <c:v>14733987</c:v>
                </c:pt>
              </c:numCache>
            </c:numRef>
          </c:val>
          <c:smooth val="0"/>
          <c:extLst>
            <c:ext xmlns:c16="http://schemas.microsoft.com/office/drawing/2014/chart" uri="{C3380CC4-5D6E-409C-BE32-E72D297353CC}">
              <c16:uniqueId val="{00000001-7A21-445C-BE91-A778B8D32492}"/>
            </c:ext>
          </c:extLst>
        </c:ser>
        <c:ser>
          <c:idx val="0"/>
          <c:order val="1"/>
          <c:tx>
            <c:strRef>
              <c:f>'Graf acomp recup obito'!$I$1</c:f>
              <c:strCache>
                <c:ptCount val="1"/>
                <c:pt idx="0">
                  <c:v>Em acompanhamento</c:v>
                </c:pt>
              </c:strCache>
            </c:strRef>
          </c:tx>
          <c:spPr>
            <a:ln w="28575" cap="rnd">
              <a:solidFill>
                <a:schemeClr val="accent2"/>
              </a:solidFill>
              <a:round/>
            </a:ln>
            <a:effectLst/>
          </c:spPr>
          <c:marker>
            <c:symbol val="none"/>
          </c:marker>
          <c:dLbls>
            <c:dLbl>
              <c:idx val="402"/>
              <c:layout>
                <c:manualLayout>
                  <c:x val="-2.4112463437848619E-2"/>
                  <c:y val="-3.5601937345513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21-445C-BE91-A778B8D32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acomp recup obito'!$A$2:$A$404</c:f>
              <c:numCache>
                <c:formatCode>[$-416]d\-mmm;@</c:formatCode>
                <c:ptCount val="403"/>
                <c:pt idx="0">
                  <c:v>43940</c:v>
                </c:pt>
                <c:pt idx="1">
                  <c:v>43941</c:v>
                </c:pt>
                <c:pt idx="2">
                  <c:v>43942</c:v>
                </c:pt>
                <c:pt idx="3">
                  <c:v>43943</c:v>
                </c:pt>
                <c:pt idx="4">
                  <c:v>43944</c:v>
                </c:pt>
                <c:pt idx="5">
                  <c:v>43945</c:v>
                </c:pt>
                <c:pt idx="6">
                  <c:v>43946</c:v>
                </c:pt>
                <c:pt idx="7">
                  <c:v>43947</c:v>
                </c:pt>
                <c:pt idx="8">
                  <c:v>43948</c:v>
                </c:pt>
                <c:pt idx="9">
                  <c:v>43949</c:v>
                </c:pt>
                <c:pt idx="10">
                  <c:v>43950</c:v>
                </c:pt>
                <c:pt idx="11">
                  <c:v>43951</c:v>
                </c:pt>
                <c:pt idx="12">
                  <c:v>43952</c:v>
                </c:pt>
                <c:pt idx="13">
                  <c:v>43953</c:v>
                </c:pt>
                <c:pt idx="14">
                  <c:v>43954</c:v>
                </c:pt>
                <c:pt idx="15">
                  <c:v>43955</c:v>
                </c:pt>
                <c:pt idx="16">
                  <c:v>43956</c:v>
                </c:pt>
                <c:pt idx="17">
                  <c:v>43957</c:v>
                </c:pt>
                <c:pt idx="18">
                  <c:v>43958</c:v>
                </c:pt>
                <c:pt idx="19">
                  <c:v>43959</c:v>
                </c:pt>
                <c:pt idx="20">
                  <c:v>43960</c:v>
                </c:pt>
                <c:pt idx="21">
                  <c:v>43961</c:v>
                </c:pt>
                <c:pt idx="22">
                  <c:v>43962</c:v>
                </c:pt>
                <c:pt idx="23">
                  <c:v>43963</c:v>
                </c:pt>
                <c:pt idx="24">
                  <c:v>43964</c:v>
                </c:pt>
                <c:pt idx="25">
                  <c:v>43965</c:v>
                </c:pt>
                <c:pt idx="26">
                  <c:v>43966</c:v>
                </c:pt>
                <c:pt idx="27">
                  <c:v>43967</c:v>
                </c:pt>
                <c:pt idx="28">
                  <c:v>43968</c:v>
                </c:pt>
                <c:pt idx="29">
                  <c:v>43969</c:v>
                </c:pt>
                <c:pt idx="30">
                  <c:v>43970</c:v>
                </c:pt>
                <c:pt idx="31">
                  <c:v>43971</c:v>
                </c:pt>
                <c:pt idx="32">
                  <c:v>43972</c:v>
                </c:pt>
                <c:pt idx="33">
                  <c:v>43973</c:v>
                </c:pt>
                <c:pt idx="34">
                  <c:v>43974</c:v>
                </c:pt>
                <c:pt idx="35">
                  <c:v>43975</c:v>
                </c:pt>
                <c:pt idx="36">
                  <c:v>43976</c:v>
                </c:pt>
                <c:pt idx="37">
                  <c:v>43977</c:v>
                </c:pt>
                <c:pt idx="38">
                  <c:v>43978</c:v>
                </c:pt>
                <c:pt idx="39">
                  <c:v>43979</c:v>
                </c:pt>
                <c:pt idx="40">
                  <c:v>43980</c:v>
                </c:pt>
                <c:pt idx="41">
                  <c:v>43981</c:v>
                </c:pt>
                <c:pt idx="42">
                  <c:v>43982</c:v>
                </c:pt>
                <c:pt idx="43">
                  <c:v>43983</c:v>
                </c:pt>
                <c:pt idx="44">
                  <c:v>43984</c:v>
                </c:pt>
                <c:pt idx="45">
                  <c:v>43985</c:v>
                </c:pt>
                <c:pt idx="46">
                  <c:v>43986</c:v>
                </c:pt>
                <c:pt idx="47">
                  <c:v>43987</c:v>
                </c:pt>
                <c:pt idx="48">
                  <c:v>43988</c:v>
                </c:pt>
                <c:pt idx="49">
                  <c:v>43989</c:v>
                </c:pt>
                <c:pt idx="50">
                  <c:v>43990</c:v>
                </c:pt>
                <c:pt idx="51">
                  <c:v>43991</c:v>
                </c:pt>
                <c:pt idx="52">
                  <c:v>43992</c:v>
                </c:pt>
                <c:pt idx="53">
                  <c:v>43993</c:v>
                </c:pt>
                <c:pt idx="54">
                  <c:v>43994</c:v>
                </c:pt>
                <c:pt idx="55">
                  <c:v>43995</c:v>
                </c:pt>
                <c:pt idx="56">
                  <c:v>43996</c:v>
                </c:pt>
                <c:pt idx="57">
                  <c:v>43997</c:v>
                </c:pt>
                <c:pt idx="58">
                  <c:v>43998</c:v>
                </c:pt>
                <c:pt idx="59">
                  <c:v>43999</c:v>
                </c:pt>
                <c:pt idx="60">
                  <c:v>44000</c:v>
                </c:pt>
                <c:pt idx="61">
                  <c:v>44001</c:v>
                </c:pt>
                <c:pt idx="62">
                  <c:v>44002</c:v>
                </c:pt>
                <c:pt idx="63">
                  <c:v>44003</c:v>
                </c:pt>
                <c:pt idx="64">
                  <c:v>44004</c:v>
                </c:pt>
                <c:pt idx="65">
                  <c:v>44005</c:v>
                </c:pt>
                <c:pt idx="66">
                  <c:v>44006</c:v>
                </c:pt>
                <c:pt idx="67">
                  <c:v>44007</c:v>
                </c:pt>
                <c:pt idx="68">
                  <c:v>44008</c:v>
                </c:pt>
                <c:pt idx="69">
                  <c:v>44009</c:v>
                </c:pt>
                <c:pt idx="70">
                  <c:v>44010</c:v>
                </c:pt>
                <c:pt idx="71">
                  <c:v>44011</c:v>
                </c:pt>
                <c:pt idx="72">
                  <c:v>44012</c:v>
                </c:pt>
                <c:pt idx="73">
                  <c:v>44013</c:v>
                </c:pt>
                <c:pt idx="74">
                  <c:v>44014</c:v>
                </c:pt>
                <c:pt idx="75">
                  <c:v>44015</c:v>
                </c:pt>
                <c:pt idx="76">
                  <c:v>44016</c:v>
                </c:pt>
                <c:pt idx="77">
                  <c:v>44017</c:v>
                </c:pt>
                <c:pt idx="78">
                  <c:v>44018</c:v>
                </c:pt>
                <c:pt idx="79">
                  <c:v>44019</c:v>
                </c:pt>
                <c:pt idx="80">
                  <c:v>44020</c:v>
                </c:pt>
                <c:pt idx="81">
                  <c:v>44021</c:v>
                </c:pt>
                <c:pt idx="82">
                  <c:v>44022</c:v>
                </c:pt>
                <c:pt idx="83">
                  <c:v>44023</c:v>
                </c:pt>
                <c:pt idx="84">
                  <c:v>44024</c:v>
                </c:pt>
                <c:pt idx="85">
                  <c:v>44025</c:v>
                </c:pt>
                <c:pt idx="86">
                  <c:v>44026</c:v>
                </c:pt>
                <c:pt idx="87">
                  <c:v>44027</c:v>
                </c:pt>
                <c:pt idx="88">
                  <c:v>44028</c:v>
                </c:pt>
                <c:pt idx="89">
                  <c:v>44029</c:v>
                </c:pt>
                <c:pt idx="90">
                  <c:v>44030</c:v>
                </c:pt>
                <c:pt idx="91">
                  <c:v>44031</c:v>
                </c:pt>
                <c:pt idx="92">
                  <c:v>44032</c:v>
                </c:pt>
                <c:pt idx="93">
                  <c:v>44033</c:v>
                </c:pt>
                <c:pt idx="94">
                  <c:v>44034</c:v>
                </c:pt>
                <c:pt idx="95">
                  <c:v>44035</c:v>
                </c:pt>
                <c:pt idx="96">
                  <c:v>44036</c:v>
                </c:pt>
                <c:pt idx="97">
                  <c:v>44037</c:v>
                </c:pt>
                <c:pt idx="98">
                  <c:v>44038</c:v>
                </c:pt>
                <c:pt idx="99">
                  <c:v>44039</c:v>
                </c:pt>
                <c:pt idx="100">
                  <c:v>44040</c:v>
                </c:pt>
                <c:pt idx="101">
                  <c:v>44041</c:v>
                </c:pt>
                <c:pt idx="102">
                  <c:v>44042</c:v>
                </c:pt>
                <c:pt idx="103">
                  <c:v>44043</c:v>
                </c:pt>
                <c:pt idx="104">
                  <c:v>44044</c:v>
                </c:pt>
                <c:pt idx="105">
                  <c:v>44045</c:v>
                </c:pt>
                <c:pt idx="106">
                  <c:v>44046</c:v>
                </c:pt>
                <c:pt idx="107">
                  <c:v>44047</c:v>
                </c:pt>
                <c:pt idx="108">
                  <c:v>44048</c:v>
                </c:pt>
                <c:pt idx="109">
                  <c:v>44049</c:v>
                </c:pt>
                <c:pt idx="110">
                  <c:v>44050</c:v>
                </c:pt>
                <c:pt idx="111">
                  <c:v>44051</c:v>
                </c:pt>
                <c:pt idx="112">
                  <c:v>44052</c:v>
                </c:pt>
                <c:pt idx="113">
                  <c:v>44053</c:v>
                </c:pt>
                <c:pt idx="114">
                  <c:v>44054</c:v>
                </c:pt>
                <c:pt idx="115">
                  <c:v>44055</c:v>
                </c:pt>
                <c:pt idx="116">
                  <c:v>44056</c:v>
                </c:pt>
                <c:pt idx="117">
                  <c:v>44057</c:v>
                </c:pt>
                <c:pt idx="118">
                  <c:v>44058</c:v>
                </c:pt>
                <c:pt idx="119">
                  <c:v>44059</c:v>
                </c:pt>
                <c:pt idx="120">
                  <c:v>44060</c:v>
                </c:pt>
                <c:pt idx="121">
                  <c:v>44061</c:v>
                </c:pt>
                <c:pt idx="122">
                  <c:v>44062</c:v>
                </c:pt>
                <c:pt idx="123">
                  <c:v>44063</c:v>
                </c:pt>
                <c:pt idx="124">
                  <c:v>44064</c:v>
                </c:pt>
                <c:pt idx="125">
                  <c:v>44065</c:v>
                </c:pt>
                <c:pt idx="126">
                  <c:v>44066</c:v>
                </c:pt>
                <c:pt idx="127">
                  <c:v>44067</c:v>
                </c:pt>
                <c:pt idx="128">
                  <c:v>44068</c:v>
                </c:pt>
                <c:pt idx="129">
                  <c:v>44069</c:v>
                </c:pt>
                <c:pt idx="130">
                  <c:v>44070</c:v>
                </c:pt>
                <c:pt idx="131">
                  <c:v>44071</c:v>
                </c:pt>
                <c:pt idx="132">
                  <c:v>44072</c:v>
                </c:pt>
                <c:pt idx="133">
                  <c:v>44073</c:v>
                </c:pt>
                <c:pt idx="134">
                  <c:v>44074</c:v>
                </c:pt>
                <c:pt idx="135">
                  <c:v>44075</c:v>
                </c:pt>
                <c:pt idx="136">
                  <c:v>44076</c:v>
                </c:pt>
                <c:pt idx="137">
                  <c:v>44077</c:v>
                </c:pt>
                <c:pt idx="138">
                  <c:v>44078</c:v>
                </c:pt>
                <c:pt idx="139">
                  <c:v>44079</c:v>
                </c:pt>
                <c:pt idx="140">
                  <c:v>44080</c:v>
                </c:pt>
                <c:pt idx="141">
                  <c:v>44081</c:v>
                </c:pt>
                <c:pt idx="142">
                  <c:v>44082</c:v>
                </c:pt>
                <c:pt idx="143">
                  <c:v>44083</c:v>
                </c:pt>
                <c:pt idx="144">
                  <c:v>44084</c:v>
                </c:pt>
                <c:pt idx="145">
                  <c:v>44085</c:v>
                </c:pt>
                <c:pt idx="146">
                  <c:v>44086</c:v>
                </c:pt>
                <c:pt idx="147">
                  <c:v>44087</c:v>
                </c:pt>
                <c:pt idx="148">
                  <c:v>44088</c:v>
                </c:pt>
                <c:pt idx="149">
                  <c:v>44089</c:v>
                </c:pt>
                <c:pt idx="150">
                  <c:v>44090</c:v>
                </c:pt>
                <c:pt idx="151">
                  <c:v>44091</c:v>
                </c:pt>
                <c:pt idx="152">
                  <c:v>44092</c:v>
                </c:pt>
                <c:pt idx="153">
                  <c:v>44093</c:v>
                </c:pt>
                <c:pt idx="154">
                  <c:v>44094</c:v>
                </c:pt>
                <c:pt idx="155">
                  <c:v>44095</c:v>
                </c:pt>
                <c:pt idx="156">
                  <c:v>44096</c:v>
                </c:pt>
                <c:pt idx="157">
                  <c:v>44097</c:v>
                </c:pt>
                <c:pt idx="158">
                  <c:v>44098</c:v>
                </c:pt>
                <c:pt idx="159">
                  <c:v>44099</c:v>
                </c:pt>
                <c:pt idx="160">
                  <c:v>44100</c:v>
                </c:pt>
                <c:pt idx="161">
                  <c:v>44101</c:v>
                </c:pt>
                <c:pt idx="162">
                  <c:v>44102</c:v>
                </c:pt>
                <c:pt idx="163">
                  <c:v>44103</c:v>
                </c:pt>
                <c:pt idx="164">
                  <c:v>44104</c:v>
                </c:pt>
                <c:pt idx="165">
                  <c:v>44105</c:v>
                </c:pt>
                <c:pt idx="166">
                  <c:v>44106</c:v>
                </c:pt>
                <c:pt idx="167">
                  <c:v>44107</c:v>
                </c:pt>
                <c:pt idx="168">
                  <c:v>44108</c:v>
                </c:pt>
                <c:pt idx="169">
                  <c:v>44109</c:v>
                </c:pt>
                <c:pt idx="170">
                  <c:v>44110</c:v>
                </c:pt>
                <c:pt idx="171">
                  <c:v>44111</c:v>
                </c:pt>
                <c:pt idx="172">
                  <c:v>44112</c:v>
                </c:pt>
                <c:pt idx="173">
                  <c:v>44113</c:v>
                </c:pt>
                <c:pt idx="174">
                  <c:v>44114</c:v>
                </c:pt>
                <c:pt idx="175">
                  <c:v>44115</c:v>
                </c:pt>
                <c:pt idx="176">
                  <c:v>44116</c:v>
                </c:pt>
                <c:pt idx="177">
                  <c:v>44117</c:v>
                </c:pt>
                <c:pt idx="178">
                  <c:v>44118</c:v>
                </c:pt>
                <c:pt idx="179">
                  <c:v>44119</c:v>
                </c:pt>
                <c:pt idx="180">
                  <c:v>44120</c:v>
                </c:pt>
                <c:pt idx="181">
                  <c:v>44121</c:v>
                </c:pt>
                <c:pt idx="182">
                  <c:v>44122</c:v>
                </c:pt>
                <c:pt idx="183">
                  <c:v>44123</c:v>
                </c:pt>
                <c:pt idx="184">
                  <c:v>44124</c:v>
                </c:pt>
                <c:pt idx="185">
                  <c:v>44125</c:v>
                </c:pt>
                <c:pt idx="186">
                  <c:v>44126</c:v>
                </c:pt>
                <c:pt idx="187">
                  <c:v>44127</c:v>
                </c:pt>
                <c:pt idx="188">
                  <c:v>44128</c:v>
                </c:pt>
                <c:pt idx="189">
                  <c:v>44129</c:v>
                </c:pt>
                <c:pt idx="190">
                  <c:v>44130</c:v>
                </c:pt>
                <c:pt idx="191">
                  <c:v>44131</c:v>
                </c:pt>
                <c:pt idx="192">
                  <c:v>44132</c:v>
                </c:pt>
                <c:pt idx="193">
                  <c:v>44133</c:v>
                </c:pt>
                <c:pt idx="194">
                  <c:v>44134</c:v>
                </c:pt>
                <c:pt idx="195">
                  <c:v>44135</c:v>
                </c:pt>
                <c:pt idx="196">
                  <c:v>44136</c:v>
                </c:pt>
                <c:pt idx="197">
                  <c:v>44137</c:v>
                </c:pt>
                <c:pt idx="198">
                  <c:v>44138</c:v>
                </c:pt>
                <c:pt idx="199">
                  <c:v>44139</c:v>
                </c:pt>
                <c:pt idx="200">
                  <c:v>44140</c:v>
                </c:pt>
                <c:pt idx="201">
                  <c:v>44141</c:v>
                </c:pt>
                <c:pt idx="202">
                  <c:v>44142</c:v>
                </c:pt>
                <c:pt idx="203">
                  <c:v>44143</c:v>
                </c:pt>
                <c:pt idx="204">
                  <c:v>44144</c:v>
                </c:pt>
                <c:pt idx="205">
                  <c:v>44145</c:v>
                </c:pt>
                <c:pt idx="206">
                  <c:v>44146</c:v>
                </c:pt>
                <c:pt idx="207">
                  <c:v>44147</c:v>
                </c:pt>
                <c:pt idx="208">
                  <c:v>44148</c:v>
                </c:pt>
                <c:pt idx="209">
                  <c:v>44149</c:v>
                </c:pt>
                <c:pt idx="210">
                  <c:v>44150</c:v>
                </c:pt>
                <c:pt idx="211">
                  <c:v>44151</c:v>
                </c:pt>
                <c:pt idx="212">
                  <c:v>44152</c:v>
                </c:pt>
                <c:pt idx="213">
                  <c:v>44153</c:v>
                </c:pt>
                <c:pt idx="214">
                  <c:v>44154</c:v>
                </c:pt>
                <c:pt idx="215">
                  <c:v>44155</c:v>
                </c:pt>
                <c:pt idx="216">
                  <c:v>44156</c:v>
                </c:pt>
                <c:pt idx="217">
                  <c:v>44157</c:v>
                </c:pt>
                <c:pt idx="218">
                  <c:v>44158</c:v>
                </c:pt>
                <c:pt idx="219">
                  <c:v>44159</c:v>
                </c:pt>
                <c:pt idx="220">
                  <c:v>44160</c:v>
                </c:pt>
                <c:pt idx="221">
                  <c:v>44161</c:v>
                </c:pt>
                <c:pt idx="222">
                  <c:v>44162</c:v>
                </c:pt>
                <c:pt idx="223">
                  <c:v>44163</c:v>
                </c:pt>
                <c:pt idx="224">
                  <c:v>44164</c:v>
                </c:pt>
                <c:pt idx="225">
                  <c:v>44165</c:v>
                </c:pt>
                <c:pt idx="226">
                  <c:v>44166</c:v>
                </c:pt>
                <c:pt idx="227">
                  <c:v>44167</c:v>
                </c:pt>
                <c:pt idx="228">
                  <c:v>44168</c:v>
                </c:pt>
                <c:pt idx="229">
                  <c:v>44169</c:v>
                </c:pt>
                <c:pt idx="230">
                  <c:v>44170</c:v>
                </c:pt>
                <c:pt idx="231">
                  <c:v>44171</c:v>
                </c:pt>
                <c:pt idx="232">
                  <c:v>44172</c:v>
                </c:pt>
                <c:pt idx="233">
                  <c:v>44173</c:v>
                </c:pt>
                <c:pt idx="234">
                  <c:v>44174</c:v>
                </c:pt>
                <c:pt idx="235">
                  <c:v>44175</c:v>
                </c:pt>
                <c:pt idx="236">
                  <c:v>44176</c:v>
                </c:pt>
                <c:pt idx="237">
                  <c:v>44177</c:v>
                </c:pt>
                <c:pt idx="238">
                  <c:v>44178</c:v>
                </c:pt>
                <c:pt idx="239">
                  <c:v>44179</c:v>
                </c:pt>
                <c:pt idx="240">
                  <c:v>44180</c:v>
                </c:pt>
                <c:pt idx="241">
                  <c:v>44181</c:v>
                </c:pt>
                <c:pt idx="242">
                  <c:v>44182</c:v>
                </c:pt>
                <c:pt idx="243">
                  <c:v>44183</c:v>
                </c:pt>
                <c:pt idx="244">
                  <c:v>44184</c:v>
                </c:pt>
                <c:pt idx="245">
                  <c:v>44185</c:v>
                </c:pt>
                <c:pt idx="246">
                  <c:v>44186</c:v>
                </c:pt>
                <c:pt idx="247">
                  <c:v>44187</c:v>
                </c:pt>
                <c:pt idx="248">
                  <c:v>44188</c:v>
                </c:pt>
                <c:pt idx="249">
                  <c:v>44189</c:v>
                </c:pt>
                <c:pt idx="250">
                  <c:v>44190</c:v>
                </c:pt>
                <c:pt idx="251">
                  <c:v>44191</c:v>
                </c:pt>
                <c:pt idx="252">
                  <c:v>44192</c:v>
                </c:pt>
                <c:pt idx="253">
                  <c:v>44193</c:v>
                </c:pt>
                <c:pt idx="254">
                  <c:v>44194</c:v>
                </c:pt>
                <c:pt idx="255">
                  <c:v>44195</c:v>
                </c:pt>
                <c:pt idx="256">
                  <c:v>44196</c:v>
                </c:pt>
                <c:pt idx="257">
                  <c:v>44197</c:v>
                </c:pt>
                <c:pt idx="258">
                  <c:v>44198</c:v>
                </c:pt>
                <c:pt idx="259">
                  <c:v>44199</c:v>
                </c:pt>
                <c:pt idx="260">
                  <c:v>44200</c:v>
                </c:pt>
                <c:pt idx="261">
                  <c:v>44201</c:v>
                </c:pt>
                <c:pt idx="262">
                  <c:v>44202</c:v>
                </c:pt>
                <c:pt idx="263">
                  <c:v>44203</c:v>
                </c:pt>
                <c:pt idx="264">
                  <c:v>44204</c:v>
                </c:pt>
                <c:pt idx="265">
                  <c:v>44205</c:v>
                </c:pt>
                <c:pt idx="266">
                  <c:v>44206</c:v>
                </c:pt>
                <c:pt idx="267">
                  <c:v>44207</c:v>
                </c:pt>
                <c:pt idx="268">
                  <c:v>44208</c:v>
                </c:pt>
                <c:pt idx="269">
                  <c:v>44209</c:v>
                </c:pt>
                <c:pt idx="270">
                  <c:v>44210</c:v>
                </c:pt>
                <c:pt idx="271">
                  <c:v>44211</c:v>
                </c:pt>
                <c:pt idx="272">
                  <c:v>44212</c:v>
                </c:pt>
                <c:pt idx="273">
                  <c:v>44213</c:v>
                </c:pt>
                <c:pt idx="274">
                  <c:v>44214</c:v>
                </c:pt>
                <c:pt idx="275">
                  <c:v>44215</c:v>
                </c:pt>
                <c:pt idx="276">
                  <c:v>44216</c:v>
                </c:pt>
                <c:pt idx="277">
                  <c:v>44217</c:v>
                </c:pt>
                <c:pt idx="278">
                  <c:v>44218</c:v>
                </c:pt>
                <c:pt idx="279">
                  <c:v>44219</c:v>
                </c:pt>
                <c:pt idx="280">
                  <c:v>44220</c:v>
                </c:pt>
                <c:pt idx="281">
                  <c:v>44221</c:v>
                </c:pt>
                <c:pt idx="282">
                  <c:v>44222</c:v>
                </c:pt>
                <c:pt idx="283">
                  <c:v>44223</c:v>
                </c:pt>
                <c:pt idx="284">
                  <c:v>44224</c:v>
                </c:pt>
                <c:pt idx="285">
                  <c:v>44225</c:v>
                </c:pt>
                <c:pt idx="286">
                  <c:v>44226</c:v>
                </c:pt>
                <c:pt idx="287">
                  <c:v>44227</c:v>
                </c:pt>
                <c:pt idx="288">
                  <c:v>44228</c:v>
                </c:pt>
                <c:pt idx="289">
                  <c:v>44229</c:v>
                </c:pt>
                <c:pt idx="290">
                  <c:v>44230</c:v>
                </c:pt>
                <c:pt idx="291">
                  <c:v>44231</c:v>
                </c:pt>
                <c:pt idx="292">
                  <c:v>44232</c:v>
                </c:pt>
                <c:pt idx="293">
                  <c:v>44233</c:v>
                </c:pt>
                <c:pt idx="294">
                  <c:v>44234</c:v>
                </c:pt>
                <c:pt idx="295">
                  <c:v>44235</c:v>
                </c:pt>
                <c:pt idx="296">
                  <c:v>44236</c:v>
                </c:pt>
                <c:pt idx="297">
                  <c:v>44237</c:v>
                </c:pt>
                <c:pt idx="298">
                  <c:v>44238</c:v>
                </c:pt>
                <c:pt idx="299">
                  <c:v>44239</c:v>
                </c:pt>
                <c:pt idx="300">
                  <c:v>44240</c:v>
                </c:pt>
                <c:pt idx="301">
                  <c:v>44241</c:v>
                </c:pt>
                <c:pt idx="302">
                  <c:v>44242</c:v>
                </c:pt>
                <c:pt idx="303">
                  <c:v>44243</c:v>
                </c:pt>
                <c:pt idx="304">
                  <c:v>44244</c:v>
                </c:pt>
                <c:pt idx="305">
                  <c:v>44245</c:v>
                </c:pt>
                <c:pt idx="306">
                  <c:v>44246</c:v>
                </c:pt>
                <c:pt idx="307">
                  <c:v>44247</c:v>
                </c:pt>
                <c:pt idx="308">
                  <c:v>44248</c:v>
                </c:pt>
                <c:pt idx="309">
                  <c:v>44249</c:v>
                </c:pt>
                <c:pt idx="310">
                  <c:v>44250</c:v>
                </c:pt>
                <c:pt idx="311">
                  <c:v>44251</c:v>
                </c:pt>
                <c:pt idx="312">
                  <c:v>44252</c:v>
                </c:pt>
                <c:pt idx="313">
                  <c:v>44253</c:v>
                </c:pt>
                <c:pt idx="314">
                  <c:v>44254</c:v>
                </c:pt>
                <c:pt idx="315">
                  <c:v>44255</c:v>
                </c:pt>
                <c:pt idx="316">
                  <c:v>44256</c:v>
                </c:pt>
                <c:pt idx="317">
                  <c:v>44257</c:v>
                </c:pt>
                <c:pt idx="318">
                  <c:v>44258</c:v>
                </c:pt>
                <c:pt idx="319">
                  <c:v>44259</c:v>
                </c:pt>
                <c:pt idx="320">
                  <c:v>44260</c:v>
                </c:pt>
                <c:pt idx="321">
                  <c:v>44261</c:v>
                </c:pt>
                <c:pt idx="322">
                  <c:v>44262</c:v>
                </c:pt>
                <c:pt idx="323">
                  <c:v>44263</c:v>
                </c:pt>
                <c:pt idx="324">
                  <c:v>44264</c:v>
                </c:pt>
                <c:pt idx="325">
                  <c:v>44265</c:v>
                </c:pt>
                <c:pt idx="326">
                  <c:v>44266</c:v>
                </c:pt>
                <c:pt idx="327">
                  <c:v>44267</c:v>
                </c:pt>
                <c:pt idx="328">
                  <c:v>44268</c:v>
                </c:pt>
                <c:pt idx="329">
                  <c:v>44269</c:v>
                </c:pt>
                <c:pt idx="330">
                  <c:v>44270</c:v>
                </c:pt>
                <c:pt idx="331">
                  <c:v>44271</c:v>
                </c:pt>
                <c:pt idx="332">
                  <c:v>44272</c:v>
                </c:pt>
                <c:pt idx="333">
                  <c:v>44273</c:v>
                </c:pt>
                <c:pt idx="334">
                  <c:v>44274</c:v>
                </c:pt>
                <c:pt idx="335">
                  <c:v>44275</c:v>
                </c:pt>
                <c:pt idx="336">
                  <c:v>44276</c:v>
                </c:pt>
                <c:pt idx="337">
                  <c:v>44277</c:v>
                </c:pt>
                <c:pt idx="338">
                  <c:v>44278</c:v>
                </c:pt>
                <c:pt idx="339">
                  <c:v>44279</c:v>
                </c:pt>
                <c:pt idx="340">
                  <c:v>44280</c:v>
                </c:pt>
                <c:pt idx="341">
                  <c:v>44281</c:v>
                </c:pt>
                <c:pt idx="342">
                  <c:v>44282</c:v>
                </c:pt>
                <c:pt idx="343">
                  <c:v>44283</c:v>
                </c:pt>
                <c:pt idx="344">
                  <c:v>44284</c:v>
                </c:pt>
                <c:pt idx="345">
                  <c:v>44285</c:v>
                </c:pt>
                <c:pt idx="346">
                  <c:v>44286</c:v>
                </c:pt>
                <c:pt idx="347">
                  <c:v>44287</c:v>
                </c:pt>
                <c:pt idx="348">
                  <c:v>44288</c:v>
                </c:pt>
                <c:pt idx="349">
                  <c:v>44289</c:v>
                </c:pt>
                <c:pt idx="350">
                  <c:v>44290</c:v>
                </c:pt>
                <c:pt idx="351">
                  <c:v>44291</c:v>
                </c:pt>
                <c:pt idx="352">
                  <c:v>44292</c:v>
                </c:pt>
                <c:pt idx="353">
                  <c:v>44293</c:v>
                </c:pt>
                <c:pt idx="354">
                  <c:v>44294</c:v>
                </c:pt>
                <c:pt idx="355">
                  <c:v>44295</c:v>
                </c:pt>
                <c:pt idx="356">
                  <c:v>44296</c:v>
                </c:pt>
                <c:pt idx="357">
                  <c:v>44297</c:v>
                </c:pt>
                <c:pt idx="358">
                  <c:v>44298</c:v>
                </c:pt>
                <c:pt idx="359">
                  <c:v>44299</c:v>
                </c:pt>
                <c:pt idx="360">
                  <c:v>44300</c:v>
                </c:pt>
                <c:pt idx="361">
                  <c:v>44301</c:v>
                </c:pt>
                <c:pt idx="362">
                  <c:v>44302</c:v>
                </c:pt>
                <c:pt idx="363">
                  <c:v>44303</c:v>
                </c:pt>
                <c:pt idx="364">
                  <c:v>44304</c:v>
                </c:pt>
                <c:pt idx="365">
                  <c:v>44305</c:v>
                </c:pt>
                <c:pt idx="366">
                  <c:v>44306</c:v>
                </c:pt>
                <c:pt idx="367">
                  <c:v>44307</c:v>
                </c:pt>
                <c:pt idx="368">
                  <c:v>44308</c:v>
                </c:pt>
                <c:pt idx="369">
                  <c:v>44309</c:v>
                </c:pt>
                <c:pt idx="370">
                  <c:v>44310</c:v>
                </c:pt>
                <c:pt idx="371">
                  <c:v>44311</c:v>
                </c:pt>
                <c:pt idx="372">
                  <c:v>44312</c:v>
                </c:pt>
                <c:pt idx="373">
                  <c:v>44313</c:v>
                </c:pt>
                <c:pt idx="374">
                  <c:v>44314</c:v>
                </c:pt>
                <c:pt idx="375">
                  <c:v>44315</c:v>
                </c:pt>
                <c:pt idx="376">
                  <c:v>44316</c:v>
                </c:pt>
                <c:pt idx="377">
                  <c:v>44317</c:v>
                </c:pt>
                <c:pt idx="378">
                  <c:v>44318</c:v>
                </c:pt>
                <c:pt idx="379">
                  <c:v>44319</c:v>
                </c:pt>
                <c:pt idx="380">
                  <c:v>44320</c:v>
                </c:pt>
                <c:pt idx="381">
                  <c:v>44321</c:v>
                </c:pt>
                <c:pt idx="382">
                  <c:v>44322</c:v>
                </c:pt>
                <c:pt idx="383">
                  <c:v>44323</c:v>
                </c:pt>
                <c:pt idx="384">
                  <c:v>44324</c:v>
                </c:pt>
                <c:pt idx="385">
                  <c:v>44325</c:v>
                </c:pt>
                <c:pt idx="386">
                  <c:v>44326</c:v>
                </c:pt>
                <c:pt idx="387">
                  <c:v>44327</c:v>
                </c:pt>
                <c:pt idx="388">
                  <c:v>44328</c:v>
                </c:pt>
                <c:pt idx="389">
                  <c:v>44329</c:v>
                </c:pt>
                <c:pt idx="390">
                  <c:v>44330</c:v>
                </c:pt>
                <c:pt idx="391">
                  <c:v>44331</c:v>
                </c:pt>
                <c:pt idx="392">
                  <c:v>44332</c:v>
                </c:pt>
                <c:pt idx="393">
                  <c:v>44333</c:v>
                </c:pt>
                <c:pt idx="394">
                  <c:v>44334</c:v>
                </c:pt>
                <c:pt idx="395">
                  <c:v>44335</c:v>
                </c:pt>
                <c:pt idx="396">
                  <c:v>44336</c:v>
                </c:pt>
                <c:pt idx="397">
                  <c:v>44337</c:v>
                </c:pt>
                <c:pt idx="398">
                  <c:v>44338</c:v>
                </c:pt>
                <c:pt idx="399">
                  <c:v>44339</c:v>
                </c:pt>
                <c:pt idx="400">
                  <c:v>44340</c:v>
                </c:pt>
                <c:pt idx="401">
                  <c:v>44341</c:v>
                </c:pt>
                <c:pt idx="402">
                  <c:v>44342</c:v>
                </c:pt>
              </c:numCache>
            </c:numRef>
          </c:cat>
          <c:val>
            <c:numRef>
              <c:f>'Graf acomp recup obito'!$I$2:$I$404</c:f>
              <c:numCache>
                <c:formatCode>#,##0</c:formatCode>
                <c:ptCount val="403"/>
                <c:pt idx="0">
                  <c:v>14062</c:v>
                </c:pt>
                <c:pt idx="1">
                  <c:v>15015</c:v>
                </c:pt>
                <c:pt idx="2">
                  <c:v>16013</c:v>
                </c:pt>
                <c:pt idx="3">
                  <c:v>17533</c:v>
                </c:pt>
                <c:pt idx="4">
                  <c:v>19606</c:v>
                </c:pt>
                <c:pt idx="5">
                  <c:v>21670</c:v>
                </c:pt>
                <c:pt idx="6">
                  <c:v>25333</c:v>
                </c:pt>
                <c:pt idx="7">
                  <c:v>27531</c:v>
                </c:pt>
                <c:pt idx="8">
                  <c:v>30816</c:v>
                </c:pt>
                <c:pt idx="9">
                  <c:v>34325</c:v>
                </c:pt>
                <c:pt idx="10">
                  <c:v>38564</c:v>
                </c:pt>
                <c:pt idx="11">
                  <c:v>43544</c:v>
                </c:pt>
                <c:pt idx="12">
                  <c:v>47221</c:v>
                </c:pt>
                <c:pt idx="13">
                  <c:v>48872</c:v>
                </c:pt>
                <c:pt idx="14">
                  <c:v>51131</c:v>
                </c:pt>
                <c:pt idx="15">
                  <c:v>55273</c:v>
                </c:pt>
                <c:pt idx="16">
                  <c:v>58573</c:v>
                </c:pt>
                <c:pt idx="17">
                  <c:v>65312</c:v>
                </c:pt>
                <c:pt idx="18">
                  <c:v>70610</c:v>
                </c:pt>
                <c:pt idx="19">
                  <c:v>76134</c:v>
                </c:pt>
                <c:pt idx="20">
                  <c:v>83627</c:v>
                </c:pt>
                <c:pt idx="21">
                  <c:v>86619</c:v>
                </c:pt>
                <c:pt idx="22">
                  <c:v>89429</c:v>
                </c:pt>
                <c:pt idx="23">
                  <c:v>92593</c:v>
                </c:pt>
                <c:pt idx="24">
                  <c:v>97402</c:v>
                </c:pt>
                <c:pt idx="25">
                  <c:v>109446</c:v>
                </c:pt>
                <c:pt idx="26">
                  <c:v>118436</c:v>
                </c:pt>
                <c:pt idx="27">
                  <c:v>127837</c:v>
                </c:pt>
                <c:pt idx="28">
                  <c:v>130840</c:v>
                </c:pt>
                <c:pt idx="29">
                  <c:v>136969</c:v>
                </c:pt>
                <c:pt idx="30">
                  <c:v>146863</c:v>
                </c:pt>
                <c:pt idx="31">
                  <c:v>156037</c:v>
                </c:pt>
                <c:pt idx="32">
                  <c:v>164080</c:v>
                </c:pt>
                <c:pt idx="33">
                  <c:v>174412</c:v>
                </c:pt>
                <c:pt idx="34">
                  <c:v>182798</c:v>
                </c:pt>
                <c:pt idx="35">
                  <c:v>190634</c:v>
                </c:pt>
                <c:pt idx="36">
                  <c:v>197592</c:v>
                </c:pt>
                <c:pt idx="37">
                  <c:v>208117</c:v>
                </c:pt>
                <c:pt idx="38">
                  <c:v>219576</c:v>
                </c:pt>
                <c:pt idx="39">
                  <c:v>233880</c:v>
                </c:pt>
                <c:pt idx="40">
                  <c:v>247812</c:v>
                </c:pt>
                <c:pt idx="41">
                  <c:v>268714</c:v>
                </c:pt>
                <c:pt idx="42">
                  <c:v>278331</c:v>
                </c:pt>
                <c:pt idx="43">
                  <c:v>285430</c:v>
                </c:pt>
                <c:pt idx="44">
                  <c:v>300546</c:v>
                </c:pt>
                <c:pt idx="45">
                  <c:v>312851</c:v>
                </c:pt>
                <c:pt idx="46">
                  <c:v>325957</c:v>
                </c:pt>
                <c:pt idx="47">
                  <c:v>343805</c:v>
                </c:pt>
                <c:pt idx="48">
                  <c:v>359767</c:v>
                </c:pt>
                <c:pt idx="49">
                  <c:v>371351</c:v>
                </c:pt>
                <c:pt idx="50">
                  <c:v>380238</c:v>
                </c:pt>
                <c:pt idx="51">
                  <c:v>390033</c:v>
                </c:pt>
                <c:pt idx="52">
                  <c:v>407341</c:v>
                </c:pt>
                <c:pt idx="53">
                  <c:v>416314</c:v>
                </c:pt>
                <c:pt idx="54">
                  <c:v>421919</c:v>
                </c:pt>
                <c:pt idx="55">
                  <c:v>428549</c:v>
                </c:pt>
                <c:pt idx="56">
                  <c:v>435800</c:v>
                </c:pt>
                <c:pt idx="57">
                  <c:v>432060</c:v>
                </c:pt>
                <c:pt idx="58">
                  <c:v>436219</c:v>
                </c:pt>
                <c:pt idx="59">
                  <c:v>445393</c:v>
                </c:pt>
                <c:pt idx="60">
                  <c:v>448292</c:v>
                </c:pt>
                <c:pt idx="61">
                  <c:v>476759</c:v>
                </c:pt>
                <c:pt idx="62">
                  <c:v>496869</c:v>
                </c:pt>
                <c:pt idx="63">
                  <c:v>485035</c:v>
                </c:pt>
                <c:pt idx="64">
                  <c:v>483550</c:v>
                </c:pt>
                <c:pt idx="65">
                  <c:v>479916</c:v>
                </c:pt>
                <c:pt idx="66">
                  <c:v>484893</c:v>
                </c:pt>
                <c:pt idx="67">
                  <c:v>499414</c:v>
                </c:pt>
                <c:pt idx="68">
                  <c:v>521487</c:v>
                </c:pt>
                <c:pt idx="69">
                  <c:v>540692</c:v>
                </c:pt>
                <c:pt idx="70">
                  <c:v>552673</c:v>
                </c:pt>
                <c:pt idx="71">
                  <c:v>552419</c:v>
                </c:pt>
                <c:pt idx="72">
                  <c:v>552407</c:v>
                </c:pt>
                <c:pt idx="73">
                  <c:v>561255</c:v>
                </c:pt>
                <c:pt idx="74">
                  <c:v>582158</c:v>
                </c:pt>
                <c:pt idx="75">
                  <c:v>607535</c:v>
                </c:pt>
                <c:pt idx="76">
                  <c:v>636380</c:v>
                </c:pt>
                <c:pt idx="77">
                  <c:v>631902</c:v>
                </c:pt>
                <c:pt idx="78">
                  <c:v>630505</c:v>
                </c:pt>
                <c:pt idx="79">
                  <c:v>624871</c:v>
                </c:pt>
                <c:pt idx="80">
                  <c:v>624295</c:v>
                </c:pt>
                <c:pt idx="81">
                  <c:v>632552</c:v>
                </c:pt>
                <c:pt idx="82">
                  <c:v>651666</c:v>
                </c:pt>
                <c:pt idx="83">
                  <c:v>667508</c:v>
                </c:pt>
                <c:pt idx="84">
                  <c:v>669377</c:v>
                </c:pt>
                <c:pt idx="85">
                  <c:v>657297</c:v>
                </c:pt>
                <c:pt idx="86">
                  <c:v>643483</c:v>
                </c:pt>
                <c:pt idx="87">
                  <c:v>635818</c:v>
                </c:pt>
                <c:pt idx="88">
                  <c:v>639135</c:v>
                </c:pt>
                <c:pt idx="89">
                  <c:v>647441</c:v>
                </c:pt>
                <c:pt idx="90">
                  <c:v>653726</c:v>
                </c:pt>
                <c:pt idx="91">
                  <c:v>647672</c:v>
                </c:pt>
                <c:pt idx="92">
                  <c:v>629324</c:v>
                </c:pt>
                <c:pt idx="93">
                  <c:v>612197</c:v>
                </c:pt>
                <c:pt idx="94">
                  <c:v>612605</c:v>
                </c:pt>
                <c:pt idx="95">
                  <c:v>633156</c:v>
                </c:pt>
                <c:pt idx="96">
                  <c:v>665847</c:v>
                </c:pt>
                <c:pt idx="97">
                  <c:v>690584</c:v>
                </c:pt>
                <c:pt idx="98">
                  <c:v>697813</c:v>
                </c:pt>
                <c:pt idx="99">
                  <c:v>687090</c:v>
                </c:pt>
                <c:pt idx="100">
                  <c:v>673092</c:v>
                </c:pt>
                <c:pt idx="101">
                  <c:v>675378</c:v>
                </c:pt>
                <c:pt idx="102">
                  <c:v>694744</c:v>
                </c:pt>
                <c:pt idx="103">
                  <c:v>725959</c:v>
                </c:pt>
                <c:pt idx="104">
                  <c:v>748585</c:v>
                </c:pt>
                <c:pt idx="105">
                  <c:v>755896</c:v>
                </c:pt>
                <c:pt idx="106">
                  <c:v>743334</c:v>
                </c:pt>
                <c:pt idx="107">
                  <c:v>735335</c:v>
                </c:pt>
                <c:pt idx="108">
                  <c:v>741180</c:v>
                </c:pt>
                <c:pt idx="109">
                  <c:v>781954</c:v>
                </c:pt>
                <c:pt idx="110">
                  <c:v>794476</c:v>
                </c:pt>
                <c:pt idx="111">
                  <c:v>817642</c:v>
                </c:pt>
                <c:pt idx="112">
                  <c:v>815913</c:v>
                </c:pt>
                <c:pt idx="113">
                  <c:v>791906</c:v>
                </c:pt>
                <c:pt idx="114">
                  <c:v>763480</c:v>
                </c:pt>
                <c:pt idx="115">
                  <c:v>751107</c:v>
                </c:pt>
                <c:pt idx="116">
                  <c:v>762773</c:v>
                </c:pt>
                <c:pt idx="117">
                  <c:v>784695</c:v>
                </c:pt>
                <c:pt idx="118">
                  <c:v>805592</c:v>
                </c:pt>
                <c:pt idx="119">
                  <c:v>799889</c:v>
                </c:pt>
                <c:pt idx="120">
                  <c:v>772540</c:v>
                </c:pt>
                <c:pt idx="121">
                  <c:v>743287</c:v>
                </c:pt>
                <c:pt idx="122">
                  <c:v>730298</c:v>
                </c:pt>
                <c:pt idx="123">
                  <c:v>736264</c:v>
                </c:pt>
                <c:pt idx="124">
                  <c:v>748217</c:v>
                </c:pt>
                <c:pt idx="125">
                  <c:v>758474</c:v>
                </c:pt>
                <c:pt idx="126">
                  <c:v>752004</c:v>
                </c:pt>
                <c:pt idx="127">
                  <c:v>728843</c:v>
                </c:pt>
                <c:pt idx="128">
                  <c:v>705020</c:v>
                </c:pt>
                <c:pt idx="129">
                  <c:v>690642</c:v>
                </c:pt>
                <c:pt idx="130">
                  <c:v>695492</c:v>
                </c:pt>
                <c:pt idx="131">
                  <c:v>708503</c:v>
                </c:pt>
                <c:pt idx="132">
                  <c:v>719012</c:v>
                </c:pt>
                <c:pt idx="133">
                  <c:v>709857</c:v>
                </c:pt>
                <c:pt idx="134">
                  <c:v>689157</c:v>
                </c:pt>
                <c:pt idx="135">
                  <c:v>669239</c:v>
                </c:pt>
                <c:pt idx="136">
                  <c:v>663680</c:v>
                </c:pt>
                <c:pt idx="137">
                  <c:v>669414</c:v>
                </c:pt>
                <c:pt idx="138">
                  <c:v>688393</c:v>
                </c:pt>
                <c:pt idx="139">
                  <c:v>700095</c:v>
                </c:pt>
                <c:pt idx="140">
                  <c:v>693644</c:v>
                </c:pt>
                <c:pt idx="141">
                  <c:v>665270</c:v>
                </c:pt>
                <c:pt idx="142">
                  <c:v>637375</c:v>
                </c:pt>
                <c:pt idx="143">
                  <c:v>616014</c:v>
                </c:pt>
                <c:pt idx="144">
                  <c:v>611587</c:v>
                </c:pt>
                <c:pt idx="145">
                  <c:v>621113</c:v>
                </c:pt>
                <c:pt idx="146">
                  <c:v>631056</c:v>
                </c:pt>
                <c:pt idx="147">
                  <c:v>624872</c:v>
                </c:pt>
                <c:pt idx="148">
                  <c:v>600420</c:v>
                </c:pt>
                <c:pt idx="149">
                  <c:v>578016</c:v>
                </c:pt>
                <c:pt idx="150">
                  <c:v>564665</c:v>
                </c:pt>
                <c:pt idx="151">
                  <c:v>567369</c:v>
                </c:pt>
                <c:pt idx="152">
                  <c:v>570251</c:v>
                </c:pt>
                <c:pt idx="153">
                  <c:v>571613</c:v>
                </c:pt>
                <c:pt idx="154">
                  <c:v>556507</c:v>
                </c:pt>
                <c:pt idx="155">
                  <c:v>533597</c:v>
                </c:pt>
                <c:pt idx="156">
                  <c:v>507869</c:v>
                </c:pt>
                <c:pt idx="157">
                  <c:v>493022</c:v>
                </c:pt>
                <c:pt idx="158">
                  <c:v>494105</c:v>
                </c:pt>
                <c:pt idx="159">
                  <c:v>508127</c:v>
                </c:pt>
                <c:pt idx="160">
                  <c:v>525748</c:v>
                </c:pt>
                <c:pt idx="161">
                  <c:v>530480</c:v>
                </c:pt>
                <c:pt idx="162">
                  <c:v>519224</c:v>
                </c:pt>
                <c:pt idx="163">
                  <c:v>499513</c:v>
                </c:pt>
                <c:pt idx="164">
                  <c:v>486607</c:v>
                </c:pt>
                <c:pt idx="165">
                  <c:v>489640</c:v>
                </c:pt>
                <c:pt idx="166">
                  <c:v>502542</c:v>
                </c:pt>
                <c:pt idx="167">
                  <c:v>512272</c:v>
                </c:pt>
                <c:pt idx="168">
                  <c:v>505729</c:v>
                </c:pt>
                <c:pt idx="169">
                  <c:v>485258</c:v>
                </c:pt>
                <c:pt idx="170">
                  <c:v>468776</c:v>
                </c:pt>
                <c:pt idx="171">
                  <c:v>461042</c:v>
                </c:pt>
                <c:pt idx="172">
                  <c:v>464923</c:v>
                </c:pt>
                <c:pt idx="173">
                  <c:v>472654</c:v>
                </c:pt>
                <c:pt idx="174">
                  <c:v>478717</c:v>
                </c:pt>
                <c:pt idx="175">
                  <c:v>474329</c:v>
                </c:pt>
                <c:pt idx="176">
                  <c:v>457450</c:v>
                </c:pt>
                <c:pt idx="177">
                  <c:v>435655</c:v>
                </c:pt>
                <c:pt idx="178">
                  <c:v>420303</c:v>
                </c:pt>
                <c:pt idx="179">
                  <c:v>417480</c:v>
                </c:pt>
                <c:pt idx="180">
                  <c:v>427526</c:v>
                </c:pt>
                <c:pt idx="181">
                  <c:v>435372</c:v>
                </c:pt>
                <c:pt idx="182">
                  <c:v>431409</c:v>
                </c:pt>
                <c:pt idx="183">
                  <c:v>414892</c:v>
                </c:pt>
                <c:pt idx="184">
                  <c:v>397524</c:v>
                </c:pt>
                <c:pt idx="185">
                  <c:v>386880</c:v>
                </c:pt>
                <c:pt idx="186">
                  <c:v>388435</c:v>
                </c:pt>
                <c:pt idx="187">
                  <c:v>399313</c:v>
                </c:pt>
                <c:pt idx="188">
                  <c:v>405834</c:v>
                </c:pt>
                <c:pt idx="189">
                  <c:v>401079</c:v>
                </c:pt>
                <c:pt idx="190">
                  <c:v>386527</c:v>
                </c:pt>
                <c:pt idx="191">
                  <c:v>377649</c:v>
                </c:pt>
                <c:pt idx="192">
                  <c:v>375266</c:v>
                </c:pt>
                <c:pt idx="193">
                  <c:v>381248</c:v>
                </c:pt>
                <c:pt idx="194">
                  <c:v>390917</c:v>
                </c:pt>
                <c:pt idx="195">
                  <c:v>402823</c:v>
                </c:pt>
                <c:pt idx="196">
                  <c:v>404689</c:v>
                </c:pt>
                <c:pt idx="197">
                  <c:v>395545</c:v>
                </c:pt>
                <c:pt idx="198">
                  <c:v>377337</c:v>
                </c:pt>
                <c:pt idx="199">
                  <c:v>364575</c:v>
                </c:pt>
                <c:pt idx="200">
                  <c:v>361948</c:v>
                </c:pt>
                <c:pt idx="201">
                  <c:v>367514</c:v>
                </c:pt>
                <c:pt idx="202">
                  <c:v>372160</c:v>
                </c:pt>
                <c:pt idx="203">
                  <c:v>368563</c:v>
                </c:pt>
                <c:pt idx="204">
                  <c:v>358399</c:v>
                </c:pt>
                <c:pt idx="205">
                  <c:v>347686</c:v>
                </c:pt>
                <c:pt idx="206">
                  <c:v>348657</c:v>
                </c:pt>
                <c:pt idx="207">
                  <c:v>360534</c:v>
                </c:pt>
                <c:pt idx="208">
                  <c:v>378348</c:v>
                </c:pt>
                <c:pt idx="209">
                  <c:v>391790</c:v>
                </c:pt>
                <c:pt idx="210">
                  <c:v>394181</c:v>
                </c:pt>
                <c:pt idx="211">
                  <c:v>388044</c:v>
                </c:pt>
                <c:pt idx="212">
                  <c:v>383467</c:v>
                </c:pt>
                <c:pt idx="213">
                  <c:v>388531</c:v>
                </c:pt>
                <c:pt idx="214">
                  <c:v>406208</c:v>
                </c:pt>
                <c:pt idx="215">
                  <c:v>429449</c:v>
                </c:pt>
                <c:pt idx="216">
                  <c:v>454639</c:v>
                </c:pt>
                <c:pt idx="217">
                  <c:v>469713</c:v>
                </c:pt>
                <c:pt idx="218">
                  <c:v>473028</c:v>
                </c:pt>
                <c:pt idx="219">
                  <c:v>472575</c:v>
                </c:pt>
                <c:pt idx="220">
                  <c:v>482990</c:v>
                </c:pt>
                <c:pt idx="221">
                  <c:v>504161</c:v>
                </c:pt>
                <c:pt idx="222">
                  <c:v>529852</c:v>
                </c:pt>
                <c:pt idx="223">
                  <c:v>555172</c:v>
                </c:pt>
                <c:pt idx="224">
                  <c:v>563789</c:v>
                </c:pt>
                <c:pt idx="225">
                  <c:v>560954</c:v>
                </c:pt>
                <c:pt idx="226">
                  <c:v>556472</c:v>
                </c:pt>
                <c:pt idx="227">
                  <c:v>563782</c:v>
                </c:pt>
                <c:pt idx="228">
                  <c:v>586804</c:v>
                </c:pt>
                <c:pt idx="229">
                  <c:v>613635</c:v>
                </c:pt>
                <c:pt idx="230">
                  <c:v>639186</c:v>
                </c:pt>
                <c:pt idx="231">
                  <c:v>650417</c:v>
                </c:pt>
                <c:pt idx="232">
                  <c:v>645527</c:v>
                </c:pt>
                <c:pt idx="233">
                  <c:v>642131</c:v>
                </c:pt>
                <c:pt idx="234">
                  <c:v>647946</c:v>
                </c:pt>
                <c:pt idx="235">
                  <c:v>670257</c:v>
                </c:pt>
                <c:pt idx="236">
                  <c:v>701045</c:v>
                </c:pt>
                <c:pt idx="237">
                  <c:v>729298</c:v>
                </c:pt>
                <c:pt idx="238">
                  <c:v>737597</c:v>
                </c:pt>
                <c:pt idx="239">
                  <c:v>729225</c:v>
                </c:pt>
                <c:pt idx="240">
                  <c:v>719373</c:v>
                </c:pt>
                <c:pt idx="241">
                  <c:v>724190</c:v>
                </c:pt>
                <c:pt idx="242">
                  <c:v>747905</c:v>
                </c:pt>
                <c:pt idx="243">
                  <c:v>779143</c:v>
                </c:pt>
                <c:pt idx="244">
                  <c:v>804035</c:v>
                </c:pt>
                <c:pt idx="245">
                  <c:v>806035</c:v>
                </c:pt>
                <c:pt idx="246">
                  <c:v>789348</c:v>
                </c:pt>
                <c:pt idx="247">
                  <c:v>775590</c:v>
                </c:pt>
                <c:pt idx="248">
                  <c:v>770941</c:v>
                </c:pt>
                <c:pt idx="249">
                  <c:v>785223</c:v>
                </c:pt>
                <c:pt idx="250">
                  <c:v>798737</c:v>
                </c:pt>
                <c:pt idx="251">
                  <c:v>799545</c:v>
                </c:pt>
                <c:pt idx="252">
                  <c:v>777776</c:v>
                </c:pt>
                <c:pt idx="253">
                  <c:v>744365</c:v>
                </c:pt>
                <c:pt idx="254">
                  <c:v>723332</c:v>
                </c:pt>
                <c:pt idx="255">
                  <c:v>717544</c:v>
                </c:pt>
                <c:pt idx="256">
                  <c:v>733959</c:v>
                </c:pt>
                <c:pt idx="257">
                  <c:v>748883</c:v>
                </c:pt>
                <c:pt idx="258">
                  <c:v>751260</c:v>
                </c:pt>
                <c:pt idx="259">
                  <c:v>724720</c:v>
                </c:pt>
                <c:pt idx="260">
                  <c:v>681961</c:v>
                </c:pt>
                <c:pt idx="261">
                  <c:v>649261</c:v>
                </c:pt>
                <c:pt idx="262">
                  <c:v>636207</c:v>
                </c:pt>
                <c:pt idx="263">
                  <c:v>664244</c:v>
                </c:pt>
                <c:pt idx="264">
                  <c:v>697774</c:v>
                </c:pt>
                <c:pt idx="265">
                  <c:v>729356</c:v>
                </c:pt>
                <c:pt idx="266">
                  <c:v>735039</c:v>
                </c:pt>
                <c:pt idx="267">
                  <c:v>720549</c:v>
                </c:pt>
                <c:pt idx="268">
                  <c:v>717240</c:v>
                </c:pt>
                <c:pt idx="269">
                  <c:v>713752</c:v>
                </c:pt>
                <c:pt idx="270">
                  <c:v>777496</c:v>
                </c:pt>
                <c:pt idx="271">
                  <c:v>823867</c:v>
                </c:pt>
                <c:pt idx="272">
                  <c:v>856979</c:v>
                </c:pt>
                <c:pt idx="273">
                  <c:v>866598</c:v>
                </c:pt>
                <c:pt idx="274">
                  <c:v>849424</c:v>
                </c:pt>
                <c:pt idx="275">
                  <c:v>843527</c:v>
                </c:pt>
                <c:pt idx="276">
                  <c:v>860796</c:v>
                </c:pt>
                <c:pt idx="277">
                  <c:v>902480</c:v>
                </c:pt>
                <c:pt idx="278">
                  <c:v>943906</c:v>
                </c:pt>
                <c:pt idx="279">
                  <c:v>971371</c:v>
                </c:pt>
                <c:pt idx="280">
                  <c:v>973770</c:v>
                </c:pt>
                <c:pt idx="281">
                  <c:v>944127</c:v>
                </c:pt>
                <c:pt idx="282">
                  <c:v>915823</c:v>
                </c:pt>
                <c:pt idx="283">
                  <c:v>899378</c:v>
                </c:pt>
                <c:pt idx="284">
                  <c:v>913346</c:v>
                </c:pt>
                <c:pt idx="285">
                  <c:v>935204</c:v>
                </c:pt>
                <c:pt idx="286">
                  <c:v>954784</c:v>
                </c:pt>
                <c:pt idx="287">
                  <c:v>953185</c:v>
                </c:pt>
                <c:pt idx="288">
                  <c:v>926256</c:v>
                </c:pt>
                <c:pt idx="289">
                  <c:v>896180</c:v>
                </c:pt>
                <c:pt idx="290">
                  <c:v>874993</c:v>
                </c:pt>
                <c:pt idx="291">
                  <c:v>875735</c:v>
                </c:pt>
                <c:pt idx="292">
                  <c:v>890333</c:v>
                </c:pt>
                <c:pt idx="293">
                  <c:v>903106</c:v>
                </c:pt>
                <c:pt idx="294">
                  <c:v>895919</c:v>
                </c:pt>
                <c:pt idx="295">
                  <c:v>868264</c:v>
                </c:pt>
                <c:pt idx="296">
                  <c:v>842583</c:v>
                </c:pt>
                <c:pt idx="297">
                  <c:v>828187</c:v>
                </c:pt>
                <c:pt idx="298">
                  <c:v>834015</c:v>
                </c:pt>
                <c:pt idx="299">
                  <c:v>849639</c:v>
                </c:pt>
                <c:pt idx="300">
                  <c:v>860382</c:v>
                </c:pt>
                <c:pt idx="301">
                  <c:v>849844</c:v>
                </c:pt>
                <c:pt idx="302">
                  <c:v>821698</c:v>
                </c:pt>
                <c:pt idx="303">
                  <c:v>797850</c:v>
                </c:pt>
                <c:pt idx="304">
                  <c:v>786207</c:v>
                </c:pt>
                <c:pt idx="305">
                  <c:v>791923</c:v>
                </c:pt>
                <c:pt idx="306">
                  <c:v>807752</c:v>
                </c:pt>
                <c:pt idx="307">
                  <c:v>825232</c:v>
                </c:pt>
                <c:pt idx="308">
                  <c:v>826187</c:v>
                </c:pt>
                <c:pt idx="309">
                  <c:v>808802</c:v>
                </c:pt>
                <c:pt idx="310">
                  <c:v>794182</c:v>
                </c:pt>
                <c:pt idx="311">
                  <c:v>793488</c:v>
                </c:pt>
                <c:pt idx="312">
                  <c:v>815267</c:v>
                </c:pt>
                <c:pt idx="313">
                  <c:v>815267</c:v>
                </c:pt>
                <c:pt idx="314">
                  <c:v>876571</c:v>
                </c:pt>
                <c:pt idx="315">
                  <c:v>885284</c:v>
                </c:pt>
                <c:pt idx="316">
                  <c:v>874181</c:v>
                </c:pt>
                <c:pt idx="317">
                  <c:v>862392</c:v>
                </c:pt>
                <c:pt idx="318">
                  <c:v>867769</c:v>
                </c:pt>
                <c:pt idx="319">
                  <c:v>895742</c:v>
                </c:pt>
                <c:pt idx="320">
                  <c:v>935047</c:v>
                </c:pt>
                <c:pt idx="321">
                  <c:v>970160</c:v>
                </c:pt>
                <c:pt idx="322">
                  <c:v>996755</c:v>
                </c:pt>
                <c:pt idx="323">
                  <c:v>1002947</c:v>
                </c:pt>
                <c:pt idx="324">
                  <c:v>1010841</c:v>
                </c:pt>
                <c:pt idx="325">
                  <c:v>1017910</c:v>
                </c:pt>
                <c:pt idx="326">
                  <c:v>1046262</c:v>
                </c:pt>
                <c:pt idx="327">
                  <c:v>1087295</c:v>
                </c:pt>
                <c:pt idx="328">
                  <c:v>1125509</c:v>
                </c:pt>
                <c:pt idx="329">
                  <c:v>1141333</c:v>
                </c:pt>
                <c:pt idx="330">
                  <c:v>1128369</c:v>
                </c:pt>
                <c:pt idx="331">
                  <c:v>1116867</c:v>
                </c:pt>
                <c:pt idx="332">
                  <c:v>1122006</c:v>
                </c:pt>
                <c:pt idx="333">
                  <c:v>1153889</c:v>
                </c:pt>
                <c:pt idx="334">
                  <c:v>1197616</c:v>
                </c:pt>
                <c:pt idx="335">
                  <c:v>1238314</c:v>
                </c:pt>
                <c:pt idx="336">
                  <c:v>1254258</c:v>
                </c:pt>
                <c:pt idx="337">
                  <c:v>1244106</c:v>
                </c:pt>
                <c:pt idx="338">
                  <c:v>1229685</c:v>
                </c:pt>
                <c:pt idx="339">
                  <c:v>1229680</c:v>
                </c:pt>
                <c:pt idx="340">
                  <c:v>1244158</c:v>
                </c:pt>
                <c:pt idx="341">
                  <c:v>1273207</c:v>
                </c:pt>
                <c:pt idx="342">
                  <c:v>1300185</c:v>
                </c:pt>
                <c:pt idx="343">
                  <c:v>1309541</c:v>
                </c:pt>
                <c:pt idx="344">
                  <c:v>1290502</c:v>
                </c:pt>
                <c:pt idx="345">
                  <c:v>1265980</c:v>
                </c:pt>
                <c:pt idx="346">
                  <c:v>1257295</c:v>
                </c:pt>
                <c:pt idx="347">
                  <c:v>1275461</c:v>
                </c:pt>
                <c:pt idx="348">
                  <c:v>1305248</c:v>
                </c:pt>
                <c:pt idx="349">
                  <c:v>1317658</c:v>
                </c:pt>
                <c:pt idx="350">
                  <c:v>1296002</c:v>
                </c:pt>
                <c:pt idx="351">
                  <c:v>1244660</c:v>
                </c:pt>
                <c:pt idx="352">
                  <c:v>1204849</c:v>
                </c:pt>
                <c:pt idx="353">
                  <c:v>1188271</c:v>
                </c:pt>
                <c:pt idx="354">
                  <c:v>1202639</c:v>
                </c:pt>
                <c:pt idx="355">
                  <c:v>1232571</c:v>
                </c:pt>
                <c:pt idx="356">
                  <c:v>1255108</c:v>
                </c:pt>
                <c:pt idx="357">
                  <c:v>1248083</c:v>
                </c:pt>
                <c:pt idx="358">
                  <c:v>1206123</c:v>
                </c:pt>
                <c:pt idx="359">
                  <c:v>1166771</c:v>
                </c:pt>
                <c:pt idx="360">
                  <c:v>1140852</c:v>
                </c:pt>
                <c:pt idx="361">
                  <c:v>1144942</c:v>
                </c:pt>
                <c:pt idx="362">
                  <c:v>1164843</c:v>
                </c:pt>
                <c:pt idx="363">
                  <c:v>1183552</c:v>
                </c:pt>
                <c:pt idx="364">
                  <c:v>1178137</c:v>
                </c:pt>
                <c:pt idx="365">
                  <c:v>1138301</c:v>
                </c:pt>
                <c:pt idx="366">
                  <c:v>1103384</c:v>
                </c:pt>
                <c:pt idx="367">
                  <c:v>1095188</c:v>
                </c:pt>
                <c:pt idx="368">
                  <c:v>1110686</c:v>
                </c:pt>
                <c:pt idx="369">
                  <c:v>1139559</c:v>
                </c:pt>
                <c:pt idx="370">
                  <c:v>1151951</c:v>
                </c:pt>
                <c:pt idx="371">
                  <c:v>1140821</c:v>
                </c:pt>
                <c:pt idx="372">
                  <c:v>1098436</c:v>
                </c:pt>
                <c:pt idx="373">
                  <c:v>1054099</c:v>
                </c:pt>
                <c:pt idx="374">
                  <c:v>1031390</c:v>
                </c:pt>
                <c:pt idx="375">
                  <c:v>1037374</c:v>
                </c:pt>
                <c:pt idx="376">
                  <c:v>1060692</c:v>
                </c:pt>
                <c:pt idx="377" formatCode="#,##0.0">
                  <c:v>1076873</c:v>
                </c:pt>
                <c:pt idx="378">
                  <c:v>1068553</c:v>
                </c:pt>
                <c:pt idx="379">
                  <c:v>1034431</c:v>
                </c:pt>
                <c:pt idx="380">
                  <c:v>1002304</c:v>
                </c:pt>
                <c:pt idx="381">
                  <c:v>986212</c:v>
                </c:pt>
                <c:pt idx="382">
                  <c:v>995279</c:v>
                </c:pt>
                <c:pt idx="383">
                  <c:v>1022857</c:v>
                </c:pt>
                <c:pt idx="384">
                  <c:v>1046895</c:v>
                </c:pt>
                <c:pt idx="385">
                  <c:v>1048315</c:v>
                </c:pt>
                <c:pt idx="386">
                  <c:v>1027636</c:v>
                </c:pt>
                <c:pt idx="387">
                  <c:v>1009974</c:v>
                </c:pt>
                <c:pt idx="388">
                  <c:v>1007146</c:v>
                </c:pt>
                <c:pt idx="389">
                  <c:v>1024243</c:v>
                </c:pt>
                <c:pt idx="390">
                  <c:v>1058542</c:v>
                </c:pt>
                <c:pt idx="391">
                  <c:v>1089423</c:v>
                </c:pt>
                <c:pt idx="392">
                  <c:v>1094437</c:v>
                </c:pt>
                <c:pt idx="393">
                  <c:v>1068421</c:v>
                </c:pt>
                <c:pt idx="394">
                  <c:v>1046177</c:v>
                </c:pt>
                <c:pt idx="395">
                  <c:v>1040246</c:v>
                </c:pt>
                <c:pt idx="396">
                  <c:v>1064038</c:v>
                </c:pt>
                <c:pt idx="397">
                  <c:v>1102431</c:v>
                </c:pt>
                <c:pt idx="398">
                  <c:v>1136799</c:v>
                </c:pt>
                <c:pt idx="399">
                  <c:v>1142023</c:v>
                </c:pt>
                <c:pt idx="400">
                  <c:v>1118874</c:v>
                </c:pt>
                <c:pt idx="401">
                  <c:v>1093846</c:v>
                </c:pt>
                <c:pt idx="402">
                  <c:v>1086279</c:v>
                </c:pt>
              </c:numCache>
            </c:numRef>
          </c:val>
          <c:smooth val="0"/>
          <c:extLst>
            <c:ext xmlns:c16="http://schemas.microsoft.com/office/drawing/2014/chart" uri="{C3380CC4-5D6E-409C-BE32-E72D297353CC}">
              <c16:uniqueId val="{00000003-7A21-445C-BE91-A778B8D32492}"/>
            </c:ext>
          </c:extLst>
        </c:ser>
        <c:ser>
          <c:idx val="2"/>
          <c:order val="2"/>
          <c:tx>
            <c:strRef>
              <c:f>'Graf acomp recup obito'!$F$1</c:f>
              <c:strCache>
                <c:ptCount val="1"/>
                <c:pt idx="0">
                  <c:v>Óbitos </c:v>
                </c:pt>
              </c:strCache>
            </c:strRef>
          </c:tx>
          <c:spPr>
            <a:ln w="28575" cap="rnd">
              <a:solidFill>
                <a:srgbClr val="C00000"/>
              </a:solidFill>
              <a:round/>
            </a:ln>
            <a:effectLst/>
          </c:spPr>
          <c:marker>
            <c:symbol val="none"/>
          </c:marker>
          <c:dLbls>
            <c:dLbl>
              <c:idx val="402"/>
              <c:layout>
                <c:manualLayout>
                  <c:x val="-2.5192784924211531E-3"/>
                  <c:y val="3.4396792747757359E-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21-445C-BE91-A778B8D32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acomp recup obito'!$A$2:$A$404</c:f>
              <c:numCache>
                <c:formatCode>[$-416]d\-mmm;@</c:formatCode>
                <c:ptCount val="403"/>
                <c:pt idx="0">
                  <c:v>43940</c:v>
                </c:pt>
                <c:pt idx="1">
                  <c:v>43941</c:v>
                </c:pt>
                <c:pt idx="2">
                  <c:v>43942</c:v>
                </c:pt>
                <c:pt idx="3">
                  <c:v>43943</c:v>
                </c:pt>
                <c:pt idx="4">
                  <c:v>43944</c:v>
                </c:pt>
                <c:pt idx="5">
                  <c:v>43945</c:v>
                </c:pt>
                <c:pt idx="6">
                  <c:v>43946</c:v>
                </c:pt>
                <c:pt idx="7">
                  <c:v>43947</c:v>
                </c:pt>
                <c:pt idx="8">
                  <c:v>43948</c:v>
                </c:pt>
                <c:pt idx="9">
                  <c:v>43949</c:v>
                </c:pt>
                <c:pt idx="10">
                  <c:v>43950</c:v>
                </c:pt>
                <c:pt idx="11">
                  <c:v>43951</c:v>
                </c:pt>
                <c:pt idx="12">
                  <c:v>43952</c:v>
                </c:pt>
                <c:pt idx="13">
                  <c:v>43953</c:v>
                </c:pt>
                <c:pt idx="14">
                  <c:v>43954</c:v>
                </c:pt>
                <c:pt idx="15">
                  <c:v>43955</c:v>
                </c:pt>
                <c:pt idx="16">
                  <c:v>43956</c:v>
                </c:pt>
                <c:pt idx="17">
                  <c:v>43957</c:v>
                </c:pt>
                <c:pt idx="18">
                  <c:v>43958</c:v>
                </c:pt>
                <c:pt idx="19">
                  <c:v>43959</c:v>
                </c:pt>
                <c:pt idx="20">
                  <c:v>43960</c:v>
                </c:pt>
                <c:pt idx="21">
                  <c:v>43961</c:v>
                </c:pt>
                <c:pt idx="22">
                  <c:v>43962</c:v>
                </c:pt>
                <c:pt idx="23">
                  <c:v>43963</c:v>
                </c:pt>
                <c:pt idx="24">
                  <c:v>43964</c:v>
                </c:pt>
                <c:pt idx="25">
                  <c:v>43965</c:v>
                </c:pt>
                <c:pt idx="26">
                  <c:v>43966</c:v>
                </c:pt>
                <c:pt idx="27">
                  <c:v>43967</c:v>
                </c:pt>
                <c:pt idx="28">
                  <c:v>43968</c:v>
                </c:pt>
                <c:pt idx="29">
                  <c:v>43969</c:v>
                </c:pt>
                <c:pt idx="30">
                  <c:v>43970</c:v>
                </c:pt>
                <c:pt idx="31">
                  <c:v>43971</c:v>
                </c:pt>
                <c:pt idx="32">
                  <c:v>43972</c:v>
                </c:pt>
                <c:pt idx="33">
                  <c:v>43973</c:v>
                </c:pt>
                <c:pt idx="34">
                  <c:v>43974</c:v>
                </c:pt>
                <c:pt idx="35">
                  <c:v>43975</c:v>
                </c:pt>
                <c:pt idx="36">
                  <c:v>43976</c:v>
                </c:pt>
                <c:pt idx="37">
                  <c:v>43977</c:v>
                </c:pt>
                <c:pt idx="38">
                  <c:v>43978</c:v>
                </c:pt>
                <c:pt idx="39">
                  <c:v>43979</c:v>
                </c:pt>
                <c:pt idx="40">
                  <c:v>43980</c:v>
                </c:pt>
                <c:pt idx="41">
                  <c:v>43981</c:v>
                </c:pt>
                <c:pt idx="42">
                  <c:v>43982</c:v>
                </c:pt>
                <c:pt idx="43">
                  <c:v>43983</c:v>
                </c:pt>
                <c:pt idx="44">
                  <c:v>43984</c:v>
                </c:pt>
                <c:pt idx="45">
                  <c:v>43985</c:v>
                </c:pt>
                <c:pt idx="46">
                  <c:v>43986</c:v>
                </c:pt>
                <c:pt idx="47">
                  <c:v>43987</c:v>
                </c:pt>
                <c:pt idx="48">
                  <c:v>43988</c:v>
                </c:pt>
                <c:pt idx="49">
                  <c:v>43989</c:v>
                </c:pt>
                <c:pt idx="50">
                  <c:v>43990</c:v>
                </c:pt>
                <c:pt idx="51">
                  <c:v>43991</c:v>
                </c:pt>
                <c:pt idx="52">
                  <c:v>43992</c:v>
                </c:pt>
                <c:pt idx="53">
                  <c:v>43993</c:v>
                </c:pt>
                <c:pt idx="54">
                  <c:v>43994</c:v>
                </c:pt>
                <c:pt idx="55">
                  <c:v>43995</c:v>
                </c:pt>
                <c:pt idx="56">
                  <c:v>43996</c:v>
                </c:pt>
                <c:pt idx="57">
                  <c:v>43997</c:v>
                </c:pt>
                <c:pt idx="58">
                  <c:v>43998</c:v>
                </c:pt>
                <c:pt idx="59">
                  <c:v>43999</c:v>
                </c:pt>
                <c:pt idx="60">
                  <c:v>44000</c:v>
                </c:pt>
                <c:pt idx="61">
                  <c:v>44001</c:v>
                </c:pt>
                <c:pt idx="62">
                  <c:v>44002</c:v>
                </c:pt>
                <c:pt idx="63">
                  <c:v>44003</c:v>
                </c:pt>
                <c:pt idx="64">
                  <c:v>44004</c:v>
                </c:pt>
                <c:pt idx="65">
                  <c:v>44005</c:v>
                </c:pt>
                <c:pt idx="66">
                  <c:v>44006</c:v>
                </c:pt>
                <c:pt idx="67">
                  <c:v>44007</c:v>
                </c:pt>
                <c:pt idx="68">
                  <c:v>44008</c:v>
                </c:pt>
                <c:pt idx="69">
                  <c:v>44009</c:v>
                </c:pt>
                <c:pt idx="70">
                  <c:v>44010</c:v>
                </c:pt>
                <c:pt idx="71">
                  <c:v>44011</c:v>
                </c:pt>
                <c:pt idx="72">
                  <c:v>44012</c:v>
                </c:pt>
                <c:pt idx="73">
                  <c:v>44013</c:v>
                </c:pt>
                <c:pt idx="74">
                  <c:v>44014</c:v>
                </c:pt>
                <c:pt idx="75">
                  <c:v>44015</c:v>
                </c:pt>
                <c:pt idx="76">
                  <c:v>44016</c:v>
                </c:pt>
                <c:pt idx="77">
                  <c:v>44017</c:v>
                </c:pt>
                <c:pt idx="78">
                  <c:v>44018</c:v>
                </c:pt>
                <c:pt idx="79">
                  <c:v>44019</c:v>
                </c:pt>
                <c:pt idx="80">
                  <c:v>44020</c:v>
                </c:pt>
                <c:pt idx="81">
                  <c:v>44021</c:v>
                </c:pt>
                <c:pt idx="82">
                  <c:v>44022</c:v>
                </c:pt>
                <c:pt idx="83">
                  <c:v>44023</c:v>
                </c:pt>
                <c:pt idx="84">
                  <c:v>44024</c:v>
                </c:pt>
                <c:pt idx="85">
                  <c:v>44025</c:v>
                </c:pt>
                <c:pt idx="86">
                  <c:v>44026</c:v>
                </c:pt>
                <c:pt idx="87">
                  <c:v>44027</c:v>
                </c:pt>
                <c:pt idx="88">
                  <c:v>44028</c:v>
                </c:pt>
                <c:pt idx="89">
                  <c:v>44029</c:v>
                </c:pt>
                <c:pt idx="90">
                  <c:v>44030</c:v>
                </c:pt>
                <c:pt idx="91">
                  <c:v>44031</c:v>
                </c:pt>
                <c:pt idx="92">
                  <c:v>44032</c:v>
                </c:pt>
                <c:pt idx="93">
                  <c:v>44033</c:v>
                </c:pt>
                <c:pt idx="94">
                  <c:v>44034</c:v>
                </c:pt>
                <c:pt idx="95">
                  <c:v>44035</c:v>
                </c:pt>
                <c:pt idx="96">
                  <c:v>44036</c:v>
                </c:pt>
                <c:pt idx="97">
                  <c:v>44037</c:v>
                </c:pt>
                <c:pt idx="98">
                  <c:v>44038</c:v>
                </c:pt>
                <c:pt idx="99">
                  <c:v>44039</c:v>
                </c:pt>
                <c:pt idx="100">
                  <c:v>44040</c:v>
                </c:pt>
                <c:pt idx="101">
                  <c:v>44041</c:v>
                </c:pt>
                <c:pt idx="102">
                  <c:v>44042</c:v>
                </c:pt>
                <c:pt idx="103">
                  <c:v>44043</c:v>
                </c:pt>
                <c:pt idx="104">
                  <c:v>44044</c:v>
                </c:pt>
                <c:pt idx="105">
                  <c:v>44045</c:v>
                </c:pt>
                <c:pt idx="106">
                  <c:v>44046</c:v>
                </c:pt>
                <c:pt idx="107">
                  <c:v>44047</c:v>
                </c:pt>
                <c:pt idx="108">
                  <c:v>44048</c:v>
                </c:pt>
                <c:pt idx="109">
                  <c:v>44049</c:v>
                </c:pt>
                <c:pt idx="110">
                  <c:v>44050</c:v>
                </c:pt>
                <c:pt idx="111">
                  <c:v>44051</c:v>
                </c:pt>
                <c:pt idx="112">
                  <c:v>44052</c:v>
                </c:pt>
                <c:pt idx="113">
                  <c:v>44053</c:v>
                </c:pt>
                <c:pt idx="114">
                  <c:v>44054</c:v>
                </c:pt>
                <c:pt idx="115">
                  <c:v>44055</c:v>
                </c:pt>
                <c:pt idx="116">
                  <c:v>44056</c:v>
                </c:pt>
                <c:pt idx="117">
                  <c:v>44057</c:v>
                </c:pt>
                <c:pt idx="118">
                  <c:v>44058</c:v>
                </c:pt>
                <c:pt idx="119">
                  <c:v>44059</c:v>
                </c:pt>
                <c:pt idx="120">
                  <c:v>44060</c:v>
                </c:pt>
                <c:pt idx="121">
                  <c:v>44061</c:v>
                </c:pt>
                <c:pt idx="122">
                  <c:v>44062</c:v>
                </c:pt>
                <c:pt idx="123">
                  <c:v>44063</c:v>
                </c:pt>
                <c:pt idx="124">
                  <c:v>44064</c:v>
                </c:pt>
                <c:pt idx="125">
                  <c:v>44065</c:v>
                </c:pt>
                <c:pt idx="126">
                  <c:v>44066</c:v>
                </c:pt>
                <c:pt idx="127">
                  <c:v>44067</c:v>
                </c:pt>
                <c:pt idx="128">
                  <c:v>44068</c:v>
                </c:pt>
                <c:pt idx="129">
                  <c:v>44069</c:v>
                </c:pt>
                <c:pt idx="130">
                  <c:v>44070</c:v>
                </c:pt>
                <c:pt idx="131">
                  <c:v>44071</c:v>
                </c:pt>
                <c:pt idx="132">
                  <c:v>44072</c:v>
                </c:pt>
                <c:pt idx="133">
                  <c:v>44073</c:v>
                </c:pt>
                <c:pt idx="134">
                  <c:v>44074</c:v>
                </c:pt>
                <c:pt idx="135">
                  <c:v>44075</c:v>
                </c:pt>
                <c:pt idx="136">
                  <c:v>44076</c:v>
                </c:pt>
                <c:pt idx="137">
                  <c:v>44077</c:v>
                </c:pt>
                <c:pt idx="138">
                  <c:v>44078</c:v>
                </c:pt>
                <c:pt idx="139">
                  <c:v>44079</c:v>
                </c:pt>
                <c:pt idx="140">
                  <c:v>44080</c:v>
                </c:pt>
                <c:pt idx="141">
                  <c:v>44081</c:v>
                </c:pt>
                <c:pt idx="142">
                  <c:v>44082</c:v>
                </c:pt>
                <c:pt idx="143">
                  <c:v>44083</c:v>
                </c:pt>
                <c:pt idx="144">
                  <c:v>44084</c:v>
                </c:pt>
                <c:pt idx="145">
                  <c:v>44085</c:v>
                </c:pt>
                <c:pt idx="146">
                  <c:v>44086</c:v>
                </c:pt>
                <c:pt idx="147">
                  <c:v>44087</c:v>
                </c:pt>
                <c:pt idx="148">
                  <c:v>44088</c:v>
                </c:pt>
                <c:pt idx="149">
                  <c:v>44089</c:v>
                </c:pt>
                <c:pt idx="150">
                  <c:v>44090</c:v>
                </c:pt>
                <c:pt idx="151">
                  <c:v>44091</c:v>
                </c:pt>
                <c:pt idx="152">
                  <c:v>44092</c:v>
                </c:pt>
                <c:pt idx="153">
                  <c:v>44093</c:v>
                </c:pt>
                <c:pt idx="154">
                  <c:v>44094</c:v>
                </c:pt>
                <c:pt idx="155">
                  <c:v>44095</c:v>
                </c:pt>
                <c:pt idx="156">
                  <c:v>44096</c:v>
                </c:pt>
                <c:pt idx="157">
                  <c:v>44097</c:v>
                </c:pt>
                <c:pt idx="158">
                  <c:v>44098</c:v>
                </c:pt>
                <c:pt idx="159">
                  <c:v>44099</c:v>
                </c:pt>
                <c:pt idx="160">
                  <c:v>44100</c:v>
                </c:pt>
                <c:pt idx="161">
                  <c:v>44101</c:v>
                </c:pt>
                <c:pt idx="162">
                  <c:v>44102</c:v>
                </c:pt>
                <c:pt idx="163">
                  <c:v>44103</c:v>
                </c:pt>
                <c:pt idx="164">
                  <c:v>44104</c:v>
                </c:pt>
                <c:pt idx="165">
                  <c:v>44105</c:v>
                </c:pt>
                <c:pt idx="166">
                  <c:v>44106</c:v>
                </c:pt>
                <c:pt idx="167">
                  <c:v>44107</c:v>
                </c:pt>
                <c:pt idx="168">
                  <c:v>44108</c:v>
                </c:pt>
                <c:pt idx="169">
                  <c:v>44109</c:v>
                </c:pt>
                <c:pt idx="170">
                  <c:v>44110</c:v>
                </c:pt>
                <c:pt idx="171">
                  <c:v>44111</c:v>
                </c:pt>
                <c:pt idx="172">
                  <c:v>44112</c:v>
                </c:pt>
                <c:pt idx="173">
                  <c:v>44113</c:v>
                </c:pt>
                <c:pt idx="174">
                  <c:v>44114</c:v>
                </c:pt>
                <c:pt idx="175">
                  <c:v>44115</c:v>
                </c:pt>
                <c:pt idx="176">
                  <c:v>44116</c:v>
                </c:pt>
                <c:pt idx="177">
                  <c:v>44117</c:v>
                </c:pt>
                <c:pt idx="178">
                  <c:v>44118</c:v>
                </c:pt>
                <c:pt idx="179">
                  <c:v>44119</c:v>
                </c:pt>
                <c:pt idx="180">
                  <c:v>44120</c:v>
                </c:pt>
                <c:pt idx="181">
                  <c:v>44121</c:v>
                </c:pt>
                <c:pt idx="182">
                  <c:v>44122</c:v>
                </c:pt>
                <c:pt idx="183">
                  <c:v>44123</c:v>
                </c:pt>
                <c:pt idx="184">
                  <c:v>44124</c:v>
                </c:pt>
                <c:pt idx="185">
                  <c:v>44125</c:v>
                </c:pt>
                <c:pt idx="186">
                  <c:v>44126</c:v>
                </c:pt>
                <c:pt idx="187">
                  <c:v>44127</c:v>
                </c:pt>
                <c:pt idx="188">
                  <c:v>44128</c:v>
                </c:pt>
                <c:pt idx="189">
                  <c:v>44129</c:v>
                </c:pt>
                <c:pt idx="190">
                  <c:v>44130</c:v>
                </c:pt>
                <c:pt idx="191">
                  <c:v>44131</c:v>
                </c:pt>
                <c:pt idx="192">
                  <c:v>44132</c:v>
                </c:pt>
                <c:pt idx="193">
                  <c:v>44133</c:v>
                </c:pt>
                <c:pt idx="194">
                  <c:v>44134</c:v>
                </c:pt>
                <c:pt idx="195">
                  <c:v>44135</c:v>
                </c:pt>
                <c:pt idx="196">
                  <c:v>44136</c:v>
                </c:pt>
                <c:pt idx="197">
                  <c:v>44137</c:v>
                </c:pt>
                <c:pt idx="198">
                  <c:v>44138</c:v>
                </c:pt>
                <c:pt idx="199">
                  <c:v>44139</c:v>
                </c:pt>
                <c:pt idx="200">
                  <c:v>44140</c:v>
                </c:pt>
                <c:pt idx="201">
                  <c:v>44141</c:v>
                </c:pt>
                <c:pt idx="202">
                  <c:v>44142</c:v>
                </c:pt>
                <c:pt idx="203">
                  <c:v>44143</c:v>
                </c:pt>
                <c:pt idx="204">
                  <c:v>44144</c:v>
                </c:pt>
                <c:pt idx="205">
                  <c:v>44145</c:v>
                </c:pt>
                <c:pt idx="206">
                  <c:v>44146</c:v>
                </c:pt>
                <c:pt idx="207">
                  <c:v>44147</c:v>
                </c:pt>
                <c:pt idx="208">
                  <c:v>44148</c:v>
                </c:pt>
                <c:pt idx="209">
                  <c:v>44149</c:v>
                </c:pt>
                <c:pt idx="210">
                  <c:v>44150</c:v>
                </c:pt>
                <c:pt idx="211">
                  <c:v>44151</c:v>
                </c:pt>
                <c:pt idx="212">
                  <c:v>44152</c:v>
                </c:pt>
                <c:pt idx="213">
                  <c:v>44153</c:v>
                </c:pt>
                <c:pt idx="214">
                  <c:v>44154</c:v>
                </c:pt>
                <c:pt idx="215">
                  <c:v>44155</c:v>
                </c:pt>
                <c:pt idx="216">
                  <c:v>44156</c:v>
                </c:pt>
                <c:pt idx="217">
                  <c:v>44157</c:v>
                </c:pt>
                <c:pt idx="218">
                  <c:v>44158</c:v>
                </c:pt>
                <c:pt idx="219">
                  <c:v>44159</c:v>
                </c:pt>
                <c:pt idx="220">
                  <c:v>44160</c:v>
                </c:pt>
                <c:pt idx="221">
                  <c:v>44161</c:v>
                </c:pt>
                <c:pt idx="222">
                  <c:v>44162</c:v>
                </c:pt>
                <c:pt idx="223">
                  <c:v>44163</c:v>
                </c:pt>
                <c:pt idx="224">
                  <c:v>44164</c:v>
                </c:pt>
                <c:pt idx="225">
                  <c:v>44165</c:v>
                </c:pt>
                <c:pt idx="226">
                  <c:v>44166</c:v>
                </c:pt>
                <c:pt idx="227">
                  <c:v>44167</c:v>
                </c:pt>
                <c:pt idx="228">
                  <c:v>44168</c:v>
                </c:pt>
                <c:pt idx="229">
                  <c:v>44169</c:v>
                </c:pt>
                <c:pt idx="230">
                  <c:v>44170</c:v>
                </c:pt>
                <c:pt idx="231">
                  <c:v>44171</c:v>
                </c:pt>
                <c:pt idx="232">
                  <c:v>44172</c:v>
                </c:pt>
                <c:pt idx="233">
                  <c:v>44173</c:v>
                </c:pt>
                <c:pt idx="234">
                  <c:v>44174</c:v>
                </c:pt>
                <c:pt idx="235">
                  <c:v>44175</c:v>
                </c:pt>
                <c:pt idx="236">
                  <c:v>44176</c:v>
                </c:pt>
                <c:pt idx="237">
                  <c:v>44177</c:v>
                </c:pt>
                <c:pt idx="238">
                  <c:v>44178</c:v>
                </c:pt>
                <c:pt idx="239">
                  <c:v>44179</c:v>
                </c:pt>
                <c:pt idx="240">
                  <c:v>44180</c:v>
                </c:pt>
                <c:pt idx="241">
                  <c:v>44181</c:v>
                </c:pt>
                <c:pt idx="242">
                  <c:v>44182</c:v>
                </c:pt>
                <c:pt idx="243">
                  <c:v>44183</c:v>
                </c:pt>
                <c:pt idx="244">
                  <c:v>44184</c:v>
                </c:pt>
                <c:pt idx="245">
                  <c:v>44185</c:v>
                </c:pt>
                <c:pt idx="246">
                  <c:v>44186</c:v>
                </c:pt>
                <c:pt idx="247">
                  <c:v>44187</c:v>
                </c:pt>
                <c:pt idx="248">
                  <c:v>44188</c:v>
                </c:pt>
                <c:pt idx="249">
                  <c:v>44189</c:v>
                </c:pt>
                <c:pt idx="250">
                  <c:v>44190</c:v>
                </c:pt>
                <c:pt idx="251">
                  <c:v>44191</c:v>
                </c:pt>
                <c:pt idx="252">
                  <c:v>44192</c:v>
                </c:pt>
                <c:pt idx="253">
                  <c:v>44193</c:v>
                </c:pt>
                <c:pt idx="254">
                  <c:v>44194</c:v>
                </c:pt>
                <c:pt idx="255">
                  <c:v>44195</c:v>
                </c:pt>
                <c:pt idx="256">
                  <c:v>44196</c:v>
                </c:pt>
                <c:pt idx="257">
                  <c:v>44197</c:v>
                </c:pt>
                <c:pt idx="258">
                  <c:v>44198</c:v>
                </c:pt>
                <c:pt idx="259">
                  <c:v>44199</c:v>
                </c:pt>
                <c:pt idx="260">
                  <c:v>44200</c:v>
                </c:pt>
                <c:pt idx="261">
                  <c:v>44201</c:v>
                </c:pt>
                <c:pt idx="262">
                  <c:v>44202</c:v>
                </c:pt>
                <c:pt idx="263">
                  <c:v>44203</c:v>
                </c:pt>
                <c:pt idx="264">
                  <c:v>44204</c:v>
                </c:pt>
                <c:pt idx="265">
                  <c:v>44205</c:v>
                </c:pt>
                <c:pt idx="266">
                  <c:v>44206</c:v>
                </c:pt>
                <c:pt idx="267">
                  <c:v>44207</c:v>
                </c:pt>
                <c:pt idx="268">
                  <c:v>44208</c:v>
                </c:pt>
                <c:pt idx="269">
                  <c:v>44209</c:v>
                </c:pt>
                <c:pt idx="270">
                  <c:v>44210</c:v>
                </c:pt>
                <c:pt idx="271">
                  <c:v>44211</c:v>
                </c:pt>
                <c:pt idx="272">
                  <c:v>44212</c:v>
                </c:pt>
                <c:pt idx="273">
                  <c:v>44213</c:v>
                </c:pt>
                <c:pt idx="274">
                  <c:v>44214</c:v>
                </c:pt>
                <c:pt idx="275">
                  <c:v>44215</c:v>
                </c:pt>
                <c:pt idx="276">
                  <c:v>44216</c:v>
                </c:pt>
                <c:pt idx="277">
                  <c:v>44217</c:v>
                </c:pt>
                <c:pt idx="278">
                  <c:v>44218</c:v>
                </c:pt>
                <c:pt idx="279">
                  <c:v>44219</c:v>
                </c:pt>
                <c:pt idx="280">
                  <c:v>44220</c:v>
                </c:pt>
                <c:pt idx="281">
                  <c:v>44221</c:v>
                </c:pt>
                <c:pt idx="282">
                  <c:v>44222</c:v>
                </c:pt>
                <c:pt idx="283">
                  <c:v>44223</c:v>
                </c:pt>
                <c:pt idx="284">
                  <c:v>44224</c:v>
                </c:pt>
                <c:pt idx="285">
                  <c:v>44225</c:v>
                </c:pt>
                <c:pt idx="286">
                  <c:v>44226</c:v>
                </c:pt>
                <c:pt idx="287">
                  <c:v>44227</c:v>
                </c:pt>
                <c:pt idx="288">
                  <c:v>44228</c:v>
                </c:pt>
                <c:pt idx="289">
                  <c:v>44229</c:v>
                </c:pt>
                <c:pt idx="290">
                  <c:v>44230</c:v>
                </c:pt>
                <c:pt idx="291">
                  <c:v>44231</c:v>
                </c:pt>
                <c:pt idx="292">
                  <c:v>44232</c:v>
                </c:pt>
                <c:pt idx="293">
                  <c:v>44233</c:v>
                </c:pt>
                <c:pt idx="294">
                  <c:v>44234</c:v>
                </c:pt>
                <c:pt idx="295">
                  <c:v>44235</c:v>
                </c:pt>
                <c:pt idx="296">
                  <c:v>44236</c:v>
                </c:pt>
                <c:pt idx="297">
                  <c:v>44237</c:v>
                </c:pt>
                <c:pt idx="298">
                  <c:v>44238</c:v>
                </c:pt>
                <c:pt idx="299">
                  <c:v>44239</c:v>
                </c:pt>
                <c:pt idx="300">
                  <c:v>44240</c:v>
                </c:pt>
                <c:pt idx="301">
                  <c:v>44241</c:v>
                </c:pt>
                <c:pt idx="302">
                  <c:v>44242</c:v>
                </c:pt>
                <c:pt idx="303">
                  <c:v>44243</c:v>
                </c:pt>
                <c:pt idx="304">
                  <c:v>44244</c:v>
                </c:pt>
                <c:pt idx="305">
                  <c:v>44245</c:v>
                </c:pt>
                <c:pt idx="306">
                  <c:v>44246</c:v>
                </c:pt>
                <c:pt idx="307">
                  <c:v>44247</c:v>
                </c:pt>
                <c:pt idx="308">
                  <c:v>44248</c:v>
                </c:pt>
                <c:pt idx="309">
                  <c:v>44249</c:v>
                </c:pt>
                <c:pt idx="310">
                  <c:v>44250</c:v>
                </c:pt>
                <c:pt idx="311">
                  <c:v>44251</c:v>
                </c:pt>
                <c:pt idx="312">
                  <c:v>44252</c:v>
                </c:pt>
                <c:pt idx="313">
                  <c:v>44253</c:v>
                </c:pt>
                <c:pt idx="314">
                  <c:v>44254</c:v>
                </c:pt>
                <c:pt idx="315">
                  <c:v>44255</c:v>
                </c:pt>
                <c:pt idx="316">
                  <c:v>44256</c:v>
                </c:pt>
                <c:pt idx="317">
                  <c:v>44257</c:v>
                </c:pt>
                <c:pt idx="318">
                  <c:v>44258</c:v>
                </c:pt>
                <c:pt idx="319">
                  <c:v>44259</c:v>
                </c:pt>
                <c:pt idx="320">
                  <c:v>44260</c:v>
                </c:pt>
                <c:pt idx="321">
                  <c:v>44261</c:v>
                </c:pt>
                <c:pt idx="322">
                  <c:v>44262</c:v>
                </c:pt>
                <c:pt idx="323">
                  <c:v>44263</c:v>
                </c:pt>
                <c:pt idx="324">
                  <c:v>44264</c:v>
                </c:pt>
                <c:pt idx="325">
                  <c:v>44265</c:v>
                </c:pt>
                <c:pt idx="326">
                  <c:v>44266</c:v>
                </c:pt>
                <c:pt idx="327">
                  <c:v>44267</c:v>
                </c:pt>
                <c:pt idx="328">
                  <c:v>44268</c:v>
                </c:pt>
                <c:pt idx="329">
                  <c:v>44269</c:v>
                </c:pt>
                <c:pt idx="330">
                  <c:v>44270</c:v>
                </c:pt>
                <c:pt idx="331">
                  <c:v>44271</c:v>
                </c:pt>
                <c:pt idx="332">
                  <c:v>44272</c:v>
                </c:pt>
                <c:pt idx="333">
                  <c:v>44273</c:v>
                </c:pt>
                <c:pt idx="334">
                  <c:v>44274</c:v>
                </c:pt>
                <c:pt idx="335">
                  <c:v>44275</c:v>
                </c:pt>
                <c:pt idx="336">
                  <c:v>44276</c:v>
                </c:pt>
                <c:pt idx="337">
                  <c:v>44277</c:v>
                </c:pt>
                <c:pt idx="338">
                  <c:v>44278</c:v>
                </c:pt>
                <c:pt idx="339">
                  <c:v>44279</c:v>
                </c:pt>
                <c:pt idx="340">
                  <c:v>44280</c:v>
                </c:pt>
                <c:pt idx="341">
                  <c:v>44281</c:v>
                </c:pt>
                <c:pt idx="342">
                  <c:v>44282</c:v>
                </c:pt>
                <c:pt idx="343">
                  <c:v>44283</c:v>
                </c:pt>
                <c:pt idx="344">
                  <c:v>44284</c:v>
                </c:pt>
                <c:pt idx="345">
                  <c:v>44285</c:v>
                </c:pt>
                <c:pt idx="346">
                  <c:v>44286</c:v>
                </c:pt>
                <c:pt idx="347">
                  <c:v>44287</c:v>
                </c:pt>
                <c:pt idx="348">
                  <c:v>44288</c:v>
                </c:pt>
                <c:pt idx="349">
                  <c:v>44289</c:v>
                </c:pt>
                <c:pt idx="350">
                  <c:v>44290</c:v>
                </c:pt>
                <c:pt idx="351">
                  <c:v>44291</c:v>
                </c:pt>
                <c:pt idx="352">
                  <c:v>44292</c:v>
                </c:pt>
                <c:pt idx="353">
                  <c:v>44293</c:v>
                </c:pt>
                <c:pt idx="354">
                  <c:v>44294</c:v>
                </c:pt>
                <c:pt idx="355">
                  <c:v>44295</c:v>
                </c:pt>
                <c:pt idx="356">
                  <c:v>44296</c:v>
                </c:pt>
                <c:pt idx="357">
                  <c:v>44297</c:v>
                </c:pt>
                <c:pt idx="358">
                  <c:v>44298</c:v>
                </c:pt>
                <c:pt idx="359">
                  <c:v>44299</c:v>
                </c:pt>
                <c:pt idx="360">
                  <c:v>44300</c:v>
                </c:pt>
                <c:pt idx="361">
                  <c:v>44301</c:v>
                </c:pt>
                <c:pt idx="362">
                  <c:v>44302</c:v>
                </c:pt>
                <c:pt idx="363">
                  <c:v>44303</c:v>
                </c:pt>
                <c:pt idx="364">
                  <c:v>44304</c:v>
                </c:pt>
                <c:pt idx="365">
                  <c:v>44305</c:v>
                </c:pt>
                <c:pt idx="366">
                  <c:v>44306</c:v>
                </c:pt>
                <c:pt idx="367">
                  <c:v>44307</c:v>
                </c:pt>
                <c:pt idx="368">
                  <c:v>44308</c:v>
                </c:pt>
                <c:pt idx="369">
                  <c:v>44309</c:v>
                </c:pt>
                <c:pt idx="370">
                  <c:v>44310</c:v>
                </c:pt>
                <c:pt idx="371">
                  <c:v>44311</c:v>
                </c:pt>
                <c:pt idx="372">
                  <c:v>44312</c:v>
                </c:pt>
                <c:pt idx="373">
                  <c:v>44313</c:v>
                </c:pt>
                <c:pt idx="374">
                  <c:v>44314</c:v>
                </c:pt>
                <c:pt idx="375">
                  <c:v>44315</c:v>
                </c:pt>
                <c:pt idx="376">
                  <c:v>44316</c:v>
                </c:pt>
                <c:pt idx="377">
                  <c:v>44317</c:v>
                </c:pt>
                <c:pt idx="378">
                  <c:v>44318</c:v>
                </c:pt>
                <c:pt idx="379">
                  <c:v>44319</c:v>
                </c:pt>
                <c:pt idx="380">
                  <c:v>44320</c:v>
                </c:pt>
                <c:pt idx="381">
                  <c:v>44321</c:v>
                </c:pt>
                <c:pt idx="382">
                  <c:v>44322</c:v>
                </c:pt>
                <c:pt idx="383">
                  <c:v>44323</c:v>
                </c:pt>
                <c:pt idx="384">
                  <c:v>44324</c:v>
                </c:pt>
                <c:pt idx="385">
                  <c:v>44325</c:v>
                </c:pt>
                <c:pt idx="386">
                  <c:v>44326</c:v>
                </c:pt>
                <c:pt idx="387">
                  <c:v>44327</c:v>
                </c:pt>
                <c:pt idx="388">
                  <c:v>44328</c:v>
                </c:pt>
                <c:pt idx="389">
                  <c:v>44329</c:v>
                </c:pt>
                <c:pt idx="390">
                  <c:v>44330</c:v>
                </c:pt>
                <c:pt idx="391">
                  <c:v>44331</c:v>
                </c:pt>
                <c:pt idx="392">
                  <c:v>44332</c:v>
                </c:pt>
                <c:pt idx="393">
                  <c:v>44333</c:v>
                </c:pt>
                <c:pt idx="394">
                  <c:v>44334</c:v>
                </c:pt>
                <c:pt idx="395">
                  <c:v>44335</c:v>
                </c:pt>
                <c:pt idx="396">
                  <c:v>44336</c:v>
                </c:pt>
                <c:pt idx="397">
                  <c:v>44337</c:v>
                </c:pt>
                <c:pt idx="398">
                  <c:v>44338</c:v>
                </c:pt>
                <c:pt idx="399">
                  <c:v>44339</c:v>
                </c:pt>
                <c:pt idx="400">
                  <c:v>44340</c:v>
                </c:pt>
                <c:pt idx="401">
                  <c:v>44341</c:v>
                </c:pt>
                <c:pt idx="402">
                  <c:v>44342</c:v>
                </c:pt>
              </c:numCache>
            </c:numRef>
          </c:cat>
          <c:val>
            <c:numRef>
              <c:f>'Graf acomp recup obito'!$F$2:$F$404</c:f>
              <c:numCache>
                <c:formatCode>#,##0</c:formatCode>
                <c:ptCount val="403"/>
                <c:pt idx="0">
                  <c:v>2462</c:v>
                </c:pt>
                <c:pt idx="1">
                  <c:v>2575</c:v>
                </c:pt>
                <c:pt idx="2">
                  <c:v>2741</c:v>
                </c:pt>
                <c:pt idx="3">
                  <c:v>2906</c:v>
                </c:pt>
                <c:pt idx="4">
                  <c:v>3313</c:v>
                </c:pt>
                <c:pt idx="5">
                  <c:v>3670</c:v>
                </c:pt>
                <c:pt idx="6">
                  <c:v>4016</c:v>
                </c:pt>
                <c:pt idx="7">
                  <c:v>4205</c:v>
                </c:pt>
                <c:pt idx="8">
                  <c:v>4543</c:v>
                </c:pt>
                <c:pt idx="9">
                  <c:v>5017</c:v>
                </c:pt>
                <c:pt idx="10">
                  <c:v>5466</c:v>
                </c:pt>
                <c:pt idx="11">
                  <c:v>5901</c:v>
                </c:pt>
                <c:pt idx="12">
                  <c:v>6329</c:v>
                </c:pt>
                <c:pt idx="13">
                  <c:v>6724</c:v>
                </c:pt>
                <c:pt idx="14">
                  <c:v>7025</c:v>
                </c:pt>
                <c:pt idx="15">
                  <c:v>7321</c:v>
                </c:pt>
                <c:pt idx="16">
                  <c:v>7921</c:v>
                </c:pt>
                <c:pt idx="17">
                  <c:v>8535</c:v>
                </c:pt>
                <c:pt idx="18">
                  <c:v>9146</c:v>
                </c:pt>
                <c:pt idx="19">
                  <c:v>9895</c:v>
                </c:pt>
                <c:pt idx="20">
                  <c:v>10627</c:v>
                </c:pt>
                <c:pt idx="21">
                  <c:v>11123</c:v>
                </c:pt>
                <c:pt idx="22">
                  <c:v>11519</c:v>
                </c:pt>
                <c:pt idx="23">
                  <c:v>12400</c:v>
                </c:pt>
                <c:pt idx="24">
                  <c:v>13149</c:v>
                </c:pt>
                <c:pt idx="25">
                  <c:v>13993</c:v>
                </c:pt>
                <c:pt idx="26">
                  <c:v>14817</c:v>
                </c:pt>
                <c:pt idx="27">
                  <c:v>15633</c:v>
                </c:pt>
                <c:pt idx="28">
                  <c:v>16118</c:v>
                </c:pt>
                <c:pt idx="29">
                  <c:v>16792</c:v>
                </c:pt>
                <c:pt idx="30">
                  <c:v>17971</c:v>
                </c:pt>
                <c:pt idx="31">
                  <c:v>18859</c:v>
                </c:pt>
                <c:pt idx="32">
                  <c:v>20047</c:v>
                </c:pt>
                <c:pt idx="33">
                  <c:v>21046</c:v>
                </c:pt>
                <c:pt idx="34">
                  <c:v>22013</c:v>
                </c:pt>
                <c:pt idx="35">
                  <c:v>22666</c:v>
                </c:pt>
                <c:pt idx="36">
                  <c:v>23473</c:v>
                </c:pt>
                <c:pt idx="37">
                  <c:v>24512</c:v>
                </c:pt>
                <c:pt idx="38">
                  <c:v>25598</c:v>
                </c:pt>
                <c:pt idx="39">
                  <c:v>26754</c:v>
                </c:pt>
                <c:pt idx="40">
                  <c:v>27878</c:v>
                </c:pt>
                <c:pt idx="41">
                  <c:v>28834</c:v>
                </c:pt>
                <c:pt idx="42">
                  <c:v>29314</c:v>
                </c:pt>
                <c:pt idx="43">
                  <c:v>29937</c:v>
                </c:pt>
                <c:pt idx="44">
                  <c:v>31199</c:v>
                </c:pt>
                <c:pt idx="45">
                  <c:v>32548</c:v>
                </c:pt>
                <c:pt idx="46">
                  <c:v>34021</c:v>
                </c:pt>
                <c:pt idx="47">
                  <c:v>35026</c:v>
                </c:pt>
                <c:pt idx="48">
                  <c:v>35930</c:v>
                </c:pt>
                <c:pt idx="49">
                  <c:v>36455</c:v>
                </c:pt>
                <c:pt idx="50">
                  <c:v>37134</c:v>
                </c:pt>
                <c:pt idx="51">
                  <c:v>38406</c:v>
                </c:pt>
                <c:pt idx="52">
                  <c:v>39680</c:v>
                </c:pt>
                <c:pt idx="53">
                  <c:v>40919</c:v>
                </c:pt>
                <c:pt idx="54">
                  <c:v>41828</c:v>
                </c:pt>
                <c:pt idx="55">
                  <c:v>42720</c:v>
                </c:pt>
                <c:pt idx="56">
                  <c:v>43332</c:v>
                </c:pt>
                <c:pt idx="57">
                  <c:v>43959</c:v>
                </c:pt>
                <c:pt idx="58">
                  <c:v>45241</c:v>
                </c:pt>
                <c:pt idx="59">
                  <c:v>46510</c:v>
                </c:pt>
                <c:pt idx="60">
                  <c:v>47748</c:v>
                </c:pt>
                <c:pt idx="61">
                  <c:v>48954</c:v>
                </c:pt>
                <c:pt idx="62">
                  <c:v>49976</c:v>
                </c:pt>
                <c:pt idx="63">
                  <c:v>50617</c:v>
                </c:pt>
                <c:pt idx="64">
                  <c:v>51271</c:v>
                </c:pt>
                <c:pt idx="65">
                  <c:v>52645</c:v>
                </c:pt>
                <c:pt idx="66">
                  <c:v>53830</c:v>
                </c:pt>
                <c:pt idx="67">
                  <c:v>54971</c:v>
                </c:pt>
                <c:pt idx="68">
                  <c:v>55961</c:v>
                </c:pt>
                <c:pt idx="69">
                  <c:v>57070</c:v>
                </c:pt>
                <c:pt idx="70">
                  <c:v>57622</c:v>
                </c:pt>
                <c:pt idx="71">
                  <c:v>58314</c:v>
                </c:pt>
                <c:pt idx="72">
                  <c:v>59594</c:v>
                </c:pt>
                <c:pt idx="73">
                  <c:v>60632</c:v>
                </c:pt>
                <c:pt idx="74">
                  <c:v>61884</c:v>
                </c:pt>
                <c:pt idx="75">
                  <c:v>63174</c:v>
                </c:pt>
                <c:pt idx="76">
                  <c:v>64265</c:v>
                </c:pt>
                <c:pt idx="77">
                  <c:v>64867</c:v>
                </c:pt>
                <c:pt idx="78">
                  <c:v>65487</c:v>
                </c:pt>
                <c:pt idx="79">
                  <c:v>66741</c:v>
                </c:pt>
                <c:pt idx="80">
                  <c:v>67964</c:v>
                </c:pt>
                <c:pt idx="81">
                  <c:v>69184</c:v>
                </c:pt>
                <c:pt idx="82">
                  <c:v>70398</c:v>
                </c:pt>
                <c:pt idx="83">
                  <c:v>71469</c:v>
                </c:pt>
                <c:pt idx="84">
                  <c:v>72100</c:v>
                </c:pt>
                <c:pt idx="85">
                  <c:v>72833</c:v>
                </c:pt>
                <c:pt idx="86">
                  <c:v>74133</c:v>
                </c:pt>
                <c:pt idx="87">
                  <c:v>75366</c:v>
                </c:pt>
                <c:pt idx="88">
                  <c:v>76688</c:v>
                </c:pt>
                <c:pt idx="89">
                  <c:v>77851</c:v>
                </c:pt>
                <c:pt idx="90">
                  <c:v>78772</c:v>
                </c:pt>
                <c:pt idx="91">
                  <c:v>79488</c:v>
                </c:pt>
                <c:pt idx="92">
                  <c:v>80120</c:v>
                </c:pt>
                <c:pt idx="93">
                  <c:v>81487</c:v>
                </c:pt>
                <c:pt idx="94">
                  <c:v>82771</c:v>
                </c:pt>
                <c:pt idx="95">
                  <c:v>84082</c:v>
                </c:pt>
                <c:pt idx="96">
                  <c:v>85238</c:v>
                </c:pt>
                <c:pt idx="97">
                  <c:v>86449</c:v>
                </c:pt>
                <c:pt idx="98">
                  <c:v>87004</c:v>
                </c:pt>
                <c:pt idx="99">
                  <c:v>87618</c:v>
                </c:pt>
                <c:pt idx="100">
                  <c:v>88539</c:v>
                </c:pt>
                <c:pt idx="101">
                  <c:v>90134</c:v>
                </c:pt>
                <c:pt idx="102">
                  <c:v>91263</c:v>
                </c:pt>
                <c:pt idx="103">
                  <c:v>92475</c:v>
                </c:pt>
                <c:pt idx="104">
                  <c:v>93563</c:v>
                </c:pt>
                <c:pt idx="105">
                  <c:v>94104</c:v>
                </c:pt>
                <c:pt idx="106">
                  <c:v>94665</c:v>
                </c:pt>
                <c:pt idx="107">
                  <c:v>95819</c:v>
                </c:pt>
                <c:pt idx="108">
                  <c:v>97240</c:v>
                </c:pt>
                <c:pt idx="109">
                  <c:v>98493</c:v>
                </c:pt>
                <c:pt idx="110">
                  <c:v>99572</c:v>
                </c:pt>
                <c:pt idx="111">
                  <c:v>100477</c:v>
                </c:pt>
                <c:pt idx="112">
                  <c:v>101049</c:v>
                </c:pt>
                <c:pt idx="113">
                  <c:v>101752</c:v>
                </c:pt>
                <c:pt idx="114">
                  <c:v>103026</c:v>
                </c:pt>
                <c:pt idx="115">
                  <c:v>104201</c:v>
                </c:pt>
                <c:pt idx="116">
                  <c:v>105463</c:v>
                </c:pt>
                <c:pt idx="117">
                  <c:v>106523</c:v>
                </c:pt>
                <c:pt idx="118">
                  <c:v>107232</c:v>
                </c:pt>
                <c:pt idx="119">
                  <c:v>107852</c:v>
                </c:pt>
                <c:pt idx="120">
                  <c:v>108536</c:v>
                </c:pt>
                <c:pt idx="121">
                  <c:v>109888</c:v>
                </c:pt>
                <c:pt idx="122">
                  <c:v>111100</c:v>
                </c:pt>
                <c:pt idx="123">
                  <c:v>112304</c:v>
                </c:pt>
                <c:pt idx="124">
                  <c:v>113358</c:v>
                </c:pt>
                <c:pt idx="125">
                  <c:v>114250</c:v>
                </c:pt>
                <c:pt idx="126">
                  <c:v>114744</c:v>
                </c:pt>
                <c:pt idx="127">
                  <c:v>115309</c:v>
                </c:pt>
                <c:pt idx="128">
                  <c:v>116580</c:v>
                </c:pt>
                <c:pt idx="129">
                  <c:v>117665</c:v>
                </c:pt>
                <c:pt idx="130">
                  <c:v>118649</c:v>
                </c:pt>
                <c:pt idx="131">
                  <c:v>119504</c:v>
                </c:pt>
                <c:pt idx="132">
                  <c:v>120462</c:v>
                </c:pt>
                <c:pt idx="133">
                  <c:v>120828</c:v>
                </c:pt>
                <c:pt idx="134">
                  <c:v>121381</c:v>
                </c:pt>
                <c:pt idx="135">
                  <c:v>122596</c:v>
                </c:pt>
                <c:pt idx="136">
                  <c:v>123780</c:v>
                </c:pt>
                <c:pt idx="137">
                  <c:v>124614</c:v>
                </c:pt>
                <c:pt idx="138">
                  <c:v>125521</c:v>
                </c:pt>
                <c:pt idx="139">
                  <c:v>126203</c:v>
                </c:pt>
                <c:pt idx="140">
                  <c:v>126650</c:v>
                </c:pt>
                <c:pt idx="141">
                  <c:v>126960</c:v>
                </c:pt>
                <c:pt idx="142">
                  <c:v>127464</c:v>
                </c:pt>
                <c:pt idx="143">
                  <c:v>128539</c:v>
                </c:pt>
                <c:pt idx="144">
                  <c:v>129522</c:v>
                </c:pt>
                <c:pt idx="145">
                  <c:v>130396</c:v>
                </c:pt>
                <c:pt idx="146">
                  <c:v>131210</c:v>
                </c:pt>
                <c:pt idx="147">
                  <c:v>131625</c:v>
                </c:pt>
                <c:pt idx="148">
                  <c:v>132006</c:v>
                </c:pt>
                <c:pt idx="149">
                  <c:v>133119</c:v>
                </c:pt>
                <c:pt idx="150">
                  <c:v>134106</c:v>
                </c:pt>
                <c:pt idx="151">
                  <c:v>134935</c:v>
                </c:pt>
                <c:pt idx="152">
                  <c:v>135793</c:v>
                </c:pt>
                <c:pt idx="153">
                  <c:v>136532</c:v>
                </c:pt>
                <c:pt idx="154">
                  <c:v>136895</c:v>
                </c:pt>
                <c:pt idx="155">
                  <c:v>137272</c:v>
                </c:pt>
                <c:pt idx="156">
                  <c:v>138108</c:v>
                </c:pt>
                <c:pt idx="157">
                  <c:v>138977</c:v>
                </c:pt>
                <c:pt idx="158">
                  <c:v>139808</c:v>
                </c:pt>
                <c:pt idx="159">
                  <c:v>140537</c:v>
                </c:pt>
                <c:pt idx="160">
                  <c:v>141406</c:v>
                </c:pt>
                <c:pt idx="161">
                  <c:v>141741</c:v>
                </c:pt>
                <c:pt idx="162">
                  <c:v>142058</c:v>
                </c:pt>
                <c:pt idx="163">
                  <c:v>142921</c:v>
                </c:pt>
                <c:pt idx="164">
                  <c:v>143952</c:v>
                </c:pt>
                <c:pt idx="165">
                  <c:v>144680</c:v>
                </c:pt>
                <c:pt idx="166">
                  <c:v>145388</c:v>
                </c:pt>
                <c:pt idx="167">
                  <c:v>145987</c:v>
                </c:pt>
                <c:pt idx="168">
                  <c:v>146352</c:v>
                </c:pt>
                <c:pt idx="169">
                  <c:v>146675</c:v>
                </c:pt>
                <c:pt idx="170">
                  <c:v>147494</c:v>
                </c:pt>
                <c:pt idx="171">
                  <c:v>148228</c:v>
                </c:pt>
                <c:pt idx="172">
                  <c:v>148957</c:v>
                </c:pt>
                <c:pt idx="173">
                  <c:v>149639</c:v>
                </c:pt>
                <c:pt idx="174">
                  <c:v>150198</c:v>
                </c:pt>
                <c:pt idx="175">
                  <c:v>150488</c:v>
                </c:pt>
                <c:pt idx="176">
                  <c:v>150689</c:v>
                </c:pt>
                <c:pt idx="177">
                  <c:v>150998</c:v>
                </c:pt>
                <c:pt idx="178">
                  <c:v>151747</c:v>
                </c:pt>
                <c:pt idx="179">
                  <c:v>152460</c:v>
                </c:pt>
                <c:pt idx="180">
                  <c:v>153214</c:v>
                </c:pt>
                <c:pt idx="181">
                  <c:v>153675</c:v>
                </c:pt>
                <c:pt idx="182">
                  <c:v>153905</c:v>
                </c:pt>
                <c:pt idx="183">
                  <c:v>154176</c:v>
                </c:pt>
                <c:pt idx="184">
                  <c:v>154837</c:v>
                </c:pt>
                <c:pt idx="185">
                  <c:v>155403</c:v>
                </c:pt>
                <c:pt idx="186">
                  <c:v>155900</c:v>
                </c:pt>
                <c:pt idx="187">
                  <c:v>156471</c:v>
                </c:pt>
                <c:pt idx="188">
                  <c:v>156903</c:v>
                </c:pt>
                <c:pt idx="189">
                  <c:v>157134</c:v>
                </c:pt>
                <c:pt idx="190">
                  <c:v>157397</c:v>
                </c:pt>
                <c:pt idx="191">
                  <c:v>157946</c:v>
                </c:pt>
                <c:pt idx="192">
                  <c:v>158456</c:v>
                </c:pt>
                <c:pt idx="193">
                  <c:v>158969</c:v>
                </c:pt>
                <c:pt idx="194">
                  <c:v>159477</c:v>
                </c:pt>
                <c:pt idx="195">
                  <c:v>159884</c:v>
                </c:pt>
                <c:pt idx="196">
                  <c:v>160074</c:v>
                </c:pt>
                <c:pt idx="197">
                  <c:v>160253</c:v>
                </c:pt>
                <c:pt idx="198">
                  <c:v>160496</c:v>
                </c:pt>
                <c:pt idx="199">
                  <c:v>161106</c:v>
                </c:pt>
                <c:pt idx="200">
                  <c:v>161736</c:v>
                </c:pt>
                <c:pt idx="201">
                  <c:v>162038</c:v>
                </c:pt>
                <c:pt idx="202">
                  <c:v>162269</c:v>
                </c:pt>
                <c:pt idx="203">
                  <c:v>162397</c:v>
                </c:pt>
                <c:pt idx="204">
                  <c:v>162628</c:v>
                </c:pt>
                <c:pt idx="205">
                  <c:v>162829</c:v>
                </c:pt>
                <c:pt idx="206">
                  <c:v>163373</c:v>
                </c:pt>
                <c:pt idx="207">
                  <c:v>164281</c:v>
                </c:pt>
                <c:pt idx="208">
                  <c:v>164737</c:v>
                </c:pt>
                <c:pt idx="209">
                  <c:v>165658</c:v>
                </c:pt>
                <c:pt idx="210">
                  <c:v>165798</c:v>
                </c:pt>
                <c:pt idx="211">
                  <c:v>166014</c:v>
                </c:pt>
                <c:pt idx="212">
                  <c:v>166699</c:v>
                </c:pt>
                <c:pt idx="213">
                  <c:v>167455</c:v>
                </c:pt>
                <c:pt idx="214">
                  <c:v>168061</c:v>
                </c:pt>
                <c:pt idx="215">
                  <c:v>168613</c:v>
                </c:pt>
                <c:pt idx="216">
                  <c:v>168989</c:v>
                </c:pt>
                <c:pt idx="217">
                  <c:v>169183</c:v>
                </c:pt>
                <c:pt idx="218">
                  <c:v>169485</c:v>
                </c:pt>
                <c:pt idx="219">
                  <c:v>170115</c:v>
                </c:pt>
                <c:pt idx="220">
                  <c:v>170769</c:v>
                </c:pt>
                <c:pt idx="221">
                  <c:v>171460</c:v>
                </c:pt>
                <c:pt idx="222">
                  <c:v>171974</c:v>
                </c:pt>
                <c:pt idx="223">
                  <c:v>172561</c:v>
                </c:pt>
                <c:pt idx="224">
                  <c:v>172833</c:v>
                </c:pt>
                <c:pt idx="225">
                  <c:v>173120</c:v>
                </c:pt>
                <c:pt idx="226">
                  <c:v>173817</c:v>
                </c:pt>
                <c:pt idx="227">
                  <c:v>174515</c:v>
                </c:pt>
                <c:pt idx="228">
                  <c:v>175270</c:v>
                </c:pt>
                <c:pt idx="229">
                  <c:v>175964</c:v>
                </c:pt>
                <c:pt idx="230">
                  <c:v>176628</c:v>
                </c:pt>
                <c:pt idx="231">
                  <c:v>176941</c:v>
                </c:pt>
                <c:pt idx="232">
                  <c:v>177317</c:v>
                </c:pt>
                <c:pt idx="233">
                  <c:v>178159</c:v>
                </c:pt>
                <c:pt idx="234">
                  <c:v>178995</c:v>
                </c:pt>
                <c:pt idx="235">
                  <c:v>179765</c:v>
                </c:pt>
                <c:pt idx="236">
                  <c:v>180437</c:v>
                </c:pt>
                <c:pt idx="237">
                  <c:v>181123</c:v>
                </c:pt>
                <c:pt idx="238">
                  <c:v>181402</c:v>
                </c:pt>
                <c:pt idx="239">
                  <c:v>181835</c:v>
                </c:pt>
                <c:pt idx="240">
                  <c:v>182799</c:v>
                </c:pt>
                <c:pt idx="241">
                  <c:v>183735</c:v>
                </c:pt>
                <c:pt idx="242">
                  <c:v>184827</c:v>
                </c:pt>
                <c:pt idx="243">
                  <c:v>185650</c:v>
                </c:pt>
                <c:pt idx="244">
                  <c:v>186356</c:v>
                </c:pt>
                <c:pt idx="245">
                  <c:v>186764</c:v>
                </c:pt>
                <c:pt idx="246">
                  <c:v>187291</c:v>
                </c:pt>
                <c:pt idx="247">
                  <c:v>188259</c:v>
                </c:pt>
                <c:pt idx="248">
                  <c:v>189220</c:v>
                </c:pt>
                <c:pt idx="249">
                  <c:v>190006</c:v>
                </c:pt>
                <c:pt idx="250">
                  <c:v>190488</c:v>
                </c:pt>
                <c:pt idx="251">
                  <c:v>190795</c:v>
                </c:pt>
                <c:pt idx="252">
                  <c:v>191139</c:v>
                </c:pt>
                <c:pt idx="253">
                  <c:v>191570</c:v>
                </c:pt>
                <c:pt idx="254">
                  <c:v>192681</c:v>
                </c:pt>
                <c:pt idx="255">
                  <c:v>193875</c:v>
                </c:pt>
                <c:pt idx="256">
                  <c:v>194949</c:v>
                </c:pt>
                <c:pt idx="257">
                  <c:v>195411</c:v>
                </c:pt>
                <c:pt idx="258">
                  <c:v>195725</c:v>
                </c:pt>
                <c:pt idx="259">
                  <c:v>196018</c:v>
                </c:pt>
                <c:pt idx="260">
                  <c:v>196561</c:v>
                </c:pt>
                <c:pt idx="261">
                  <c:v>197732</c:v>
                </c:pt>
                <c:pt idx="262">
                  <c:v>198657</c:v>
                </c:pt>
                <c:pt idx="263">
                  <c:v>200498</c:v>
                </c:pt>
                <c:pt idx="264">
                  <c:v>201460</c:v>
                </c:pt>
                <c:pt idx="265">
                  <c:v>202631</c:v>
                </c:pt>
                <c:pt idx="266">
                  <c:v>203100</c:v>
                </c:pt>
                <c:pt idx="267">
                  <c:v>203580</c:v>
                </c:pt>
                <c:pt idx="268">
                  <c:v>204690</c:v>
                </c:pt>
                <c:pt idx="269">
                  <c:v>205964</c:v>
                </c:pt>
                <c:pt idx="270">
                  <c:v>207095</c:v>
                </c:pt>
                <c:pt idx="271">
                  <c:v>208246</c:v>
                </c:pt>
                <c:pt idx="272">
                  <c:v>209296</c:v>
                </c:pt>
                <c:pt idx="273">
                  <c:v>209847</c:v>
                </c:pt>
                <c:pt idx="274">
                  <c:v>210299</c:v>
                </c:pt>
                <c:pt idx="275">
                  <c:v>211491</c:v>
                </c:pt>
                <c:pt idx="276">
                  <c:v>212831</c:v>
                </c:pt>
                <c:pt idx="277">
                  <c:v>214147</c:v>
                </c:pt>
                <c:pt idx="278">
                  <c:v>215243</c:v>
                </c:pt>
                <c:pt idx="279">
                  <c:v>216445</c:v>
                </c:pt>
                <c:pt idx="280">
                  <c:v>217037</c:v>
                </c:pt>
                <c:pt idx="281">
                  <c:v>217664</c:v>
                </c:pt>
                <c:pt idx="282">
                  <c:v>218878</c:v>
                </c:pt>
                <c:pt idx="283">
                  <c:v>220161</c:v>
                </c:pt>
                <c:pt idx="284">
                  <c:v>221547</c:v>
                </c:pt>
                <c:pt idx="285">
                  <c:v>222666</c:v>
                </c:pt>
                <c:pt idx="286">
                  <c:v>223945</c:v>
                </c:pt>
                <c:pt idx="287">
                  <c:v>224504</c:v>
                </c:pt>
                <c:pt idx="288">
                  <c:v>225099</c:v>
                </c:pt>
                <c:pt idx="289">
                  <c:v>226309</c:v>
                </c:pt>
                <c:pt idx="290">
                  <c:v>227563</c:v>
                </c:pt>
                <c:pt idx="291">
                  <c:v>228795</c:v>
                </c:pt>
                <c:pt idx="292">
                  <c:v>230034</c:v>
                </c:pt>
                <c:pt idx="293">
                  <c:v>231012</c:v>
                </c:pt>
                <c:pt idx="294">
                  <c:v>231534</c:v>
                </c:pt>
                <c:pt idx="295">
                  <c:v>232170</c:v>
                </c:pt>
                <c:pt idx="296">
                  <c:v>233520</c:v>
                </c:pt>
                <c:pt idx="297">
                  <c:v>234850</c:v>
                </c:pt>
                <c:pt idx="298">
                  <c:v>236201</c:v>
                </c:pt>
                <c:pt idx="299">
                  <c:v>237489</c:v>
                </c:pt>
                <c:pt idx="300">
                  <c:v>238532</c:v>
                </c:pt>
                <c:pt idx="301">
                  <c:v>239245</c:v>
                </c:pt>
                <c:pt idx="302">
                  <c:v>239773</c:v>
                </c:pt>
                <c:pt idx="303">
                  <c:v>240940</c:v>
                </c:pt>
                <c:pt idx="304">
                  <c:v>242090</c:v>
                </c:pt>
                <c:pt idx="305">
                  <c:v>243457</c:v>
                </c:pt>
                <c:pt idx="306">
                  <c:v>244765</c:v>
                </c:pt>
                <c:pt idx="307">
                  <c:v>245977</c:v>
                </c:pt>
                <c:pt idx="308">
                  <c:v>246504</c:v>
                </c:pt>
                <c:pt idx="309">
                  <c:v>247143</c:v>
                </c:pt>
                <c:pt idx="310">
                  <c:v>248529</c:v>
                </c:pt>
                <c:pt idx="311">
                  <c:v>249957</c:v>
                </c:pt>
                <c:pt idx="312">
                  <c:v>251498</c:v>
                </c:pt>
                <c:pt idx="313">
                  <c:v>252835</c:v>
                </c:pt>
                <c:pt idx="314">
                  <c:v>254221</c:v>
                </c:pt>
                <c:pt idx="315">
                  <c:v>254942</c:v>
                </c:pt>
                <c:pt idx="316">
                  <c:v>255720</c:v>
                </c:pt>
                <c:pt idx="317">
                  <c:v>257361</c:v>
                </c:pt>
                <c:pt idx="318">
                  <c:v>259271</c:v>
                </c:pt>
                <c:pt idx="319">
                  <c:v>260970</c:v>
                </c:pt>
                <c:pt idx="320">
                  <c:v>262770</c:v>
                </c:pt>
                <c:pt idx="321">
                  <c:v>264325</c:v>
                </c:pt>
                <c:pt idx="322">
                  <c:v>265411</c:v>
                </c:pt>
                <c:pt idx="323">
                  <c:v>266398</c:v>
                </c:pt>
                <c:pt idx="324">
                  <c:v>268370</c:v>
                </c:pt>
                <c:pt idx="325">
                  <c:v>270656</c:v>
                </c:pt>
                <c:pt idx="326">
                  <c:v>272889</c:v>
                </c:pt>
                <c:pt idx="327">
                  <c:v>275105</c:v>
                </c:pt>
                <c:pt idx="328">
                  <c:v>277102</c:v>
                </c:pt>
                <c:pt idx="329">
                  <c:v>278229</c:v>
                </c:pt>
                <c:pt idx="330">
                  <c:v>279286</c:v>
                </c:pt>
                <c:pt idx="331">
                  <c:v>282127</c:v>
                </c:pt>
                <c:pt idx="332">
                  <c:v>284775</c:v>
                </c:pt>
                <c:pt idx="333">
                  <c:v>287499</c:v>
                </c:pt>
                <c:pt idx="334">
                  <c:v>290314</c:v>
                </c:pt>
                <c:pt idx="335">
                  <c:v>292752</c:v>
                </c:pt>
                <c:pt idx="336">
                  <c:v>294042</c:v>
                </c:pt>
                <c:pt idx="337">
                  <c:v>295425</c:v>
                </c:pt>
                <c:pt idx="338">
                  <c:v>298676</c:v>
                </c:pt>
                <c:pt idx="339">
                  <c:v>300685</c:v>
                </c:pt>
                <c:pt idx="340">
                  <c:v>303462</c:v>
                </c:pt>
                <c:pt idx="341">
                  <c:v>307112</c:v>
                </c:pt>
                <c:pt idx="342">
                  <c:v>310550</c:v>
                </c:pt>
                <c:pt idx="343">
                  <c:v>312206</c:v>
                </c:pt>
                <c:pt idx="344">
                  <c:v>313866</c:v>
                </c:pt>
                <c:pt idx="345">
                  <c:v>317646</c:v>
                </c:pt>
                <c:pt idx="346">
                  <c:v>321515</c:v>
                </c:pt>
                <c:pt idx="347">
                  <c:v>325284</c:v>
                </c:pt>
                <c:pt idx="348">
                  <c:v>328206</c:v>
                </c:pt>
                <c:pt idx="349">
                  <c:v>330193</c:v>
                </c:pt>
                <c:pt idx="350">
                  <c:v>331433</c:v>
                </c:pt>
                <c:pt idx="351">
                  <c:v>332752</c:v>
                </c:pt>
                <c:pt idx="352">
                  <c:v>336947</c:v>
                </c:pt>
                <c:pt idx="353">
                  <c:v>340776</c:v>
                </c:pt>
                <c:pt idx="354">
                  <c:v>345025</c:v>
                </c:pt>
                <c:pt idx="355">
                  <c:v>348718</c:v>
                </c:pt>
                <c:pt idx="356">
                  <c:v>351334</c:v>
                </c:pt>
                <c:pt idx="357">
                  <c:v>353137</c:v>
                </c:pt>
                <c:pt idx="358">
                  <c:v>354617</c:v>
                </c:pt>
                <c:pt idx="359">
                  <c:v>358425</c:v>
                </c:pt>
                <c:pt idx="360">
                  <c:v>361884</c:v>
                </c:pt>
                <c:pt idx="361">
                  <c:v>365444</c:v>
                </c:pt>
                <c:pt idx="362">
                  <c:v>368749</c:v>
                </c:pt>
                <c:pt idx="363">
                  <c:v>371678</c:v>
                </c:pt>
                <c:pt idx="364">
                  <c:v>373335</c:v>
                </c:pt>
                <c:pt idx="365">
                  <c:v>374682</c:v>
                </c:pt>
                <c:pt idx="366">
                  <c:v>378003</c:v>
                </c:pt>
                <c:pt idx="367">
                  <c:v>381475</c:v>
                </c:pt>
                <c:pt idx="368">
                  <c:v>383502</c:v>
                </c:pt>
                <c:pt idx="369">
                  <c:v>386416</c:v>
                </c:pt>
                <c:pt idx="370">
                  <c:v>389492</c:v>
                </c:pt>
                <c:pt idx="371">
                  <c:v>390797</c:v>
                </c:pt>
                <c:pt idx="372">
                  <c:v>391936</c:v>
                </c:pt>
                <c:pt idx="373">
                  <c:v>395022</c:v>
                </c:pt>
                <c:pt idx="374">
                  <c:v>398185</c:v>
                </c:pt>
                <c:pt idx="375">
                  <c:v>401186</c:v>
                </c:pt>
                <c:pt idx="376">
                  <c:v>403781</c:v>
                </c:pt>
                <c:pt idx="377">
                  <c:v>406437</c:v>
                </c:pt>
                <c:pt idx="378">
                  <c:v>407639</c:v>
                </c:pt>
                <c:pt idx="379">
                  <c:v>408622</c:v>
                </c:pt>
                <c:pt idx="380">
                  <c:v>411588</c:v>
                </c:pt>
                <c:pt idx="381">
                  <c:v>414399</c:v>
                </c:pt>
                <c:pt idx="382">
                  <c:v>416949</c:v>
                </c:pt>
                <c:pt idx="383">
                  <c:v>419114</c:v>
                </c:pt>
                <c:pt idx="384">
                  <c:v>421316</c:v>
                </c:pt>
                <c:pt idx="385">
                  <c:v>422340</c:v>
                </c:pt>
                <c:pt idx="386">
                  <c:v>423229</c:v>
                </c:pt>
                <c:pt idx="387">
                  <c:v>425540</c:v>
                </c:pt>
                <c:pt idx="388">
                  <c:v>428034</c:v>
                </c:pt>
                <c:pt idx="389">
                  <c:v>430417</c:v>
                </c:pt>
                <c:pt idx="390">
                  <c:v>432628</c:v>
                </c:pt>
                <c:pt idx="391">
                  <c:v>434715</c:v>
                </c:pt>
                <c:pt idx="392">
                  <c:v>435751</c:v>
                </c:pt>
                <c:pt idx="393">
                  <c:v>436537</c:v>
                </c:pt>
                <c:pt idx="394">
                  <c:v>439050</c:v>
                </c:pt>
                <c:pt idx="395">
                  <c:v>441691</c:v>
                </c:pt>
                <c:pt idx="396">
                  <c:v>444094</c:v>
                </c:pt>
                <c:pt idx="397">
                  <c:v>446309</c:v>
                </c:pt>
                <c:pt idx="398">
                  <c:v>448208</c:v>
                </c:pt>
                <c:pt idx="399">
                  <c:v>449068</c:v>
                </c:pt>
                <c:pt idx="400">
                  <c:v>449858</c:v>
                </c:pt>
                <c:pt idx="401">
                  <c:v>452031</c:v>
                </c:pt>
                <c:pt idx="402">
                  <c:v>454429</c:v>
                </c:pt>
              </c:numCache>
            </c:numRef>
          </c:val>
          <c:smooth val="0"/>
          <c:extLst>
            <c:ext xmlns:c16="http://schemas.microsoft.com/office/drawing/2014/chart" uri="{C3380CC4-5D6E-409C-BE32-E72D297353CC}">
              <c16:uniqueId val="{00000005-7A21-445C-BE91-A778B8D32492}"/>
            </c:ext>
          </c:extLst>
        </c:ser>
        <c:dLbls>
          <c:showLegendKey val="0"/>
          <c:showVal val="0"/>
          <c:showCatName val="0"/>
          <c:showSerName val="0"/>
          <c:showPercent val="0"/>
          <c:showBubbleSize val="0"/>
        </c:dLbls>
        <c:smooth val="0"/>
        <c:axId val="1431778240"/>
        <c:axId val="1431778656"/>
      </c:lineChart>
      <c:dateAx>
        <c:axId val="1431778240"/>
        <c:scaling>
          <c:orientation val="minMax"/>
          <c:max val="44342"/>
          <c:min val="43982"/>
        </c:scaling>
        <c:delete val="0"/>
        <c:axPos val="b"/>
        <c:numFmt formatCode="[$-416]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1431778656"/>
        <c:crosses val="autoZero"/>
        <c:auto val="1"/>
        <c:lblOffset val="100"/>
        <c:baseTimeUnit val="days"/>
        <c:majorUnit val="4"/>
        <c:majorTimeUnit val="days"/>
        <c:minorUnit val="3"/>
        <c:minorTimeUnit val="days"/>
      </c:dateAx>
      <c:valAx>
        <c:axId val="1431778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1431778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B7F23F5-E168-479F-BDC0-68A07A689EC9}" type="datetimeFigureOut">
              <a:rPr lang="pt-BR" smtClean="0"/>
              <a:t>27/05/2021</a:t>
            </a:fld>
            <a:endParaRPr lang="pt-BR"/>
          </a:p>
        </p:txBody>
      </p:sp>
      <p:sp>
        <p:nvSpPr>
          <p:cNvPr id="4" name="Espaço Reservado para Rodapé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36AE98D-530C-4E15-B548-795A0EE89C6C}" type="slidenum">
              <a:rPr lang="pt-BR" smtClean="0"/>
              <a:t>‹nº›</a:t>
            </a:fld>
            <a:endParaRPr lang="pt-BR"/>
          </a:p>
        </p:txBody>
      </p:sp>
    </p:spTree>
    <p:extLst>
      <p:ext uri="{BB962C8B-B14F-4D97-AF65-F5344CB8AC3E}">
        <p14:creationId xmlns:p14="http://schemas.microsoft.com/office/powerpoint/2010/main" val="2634958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pt-BR"/>
          </a:p>
        </p:txBody>
      </p:sp>
      <p:sp>
        <p:nvSpPr>
          <p:cNvPr id="3" name="Espaço Reservado para Data 2"/>
          <p:cNvSpPr>
            <a:spLocks noGrp="1"/>
          </p:cNvSpPr>
          <p:nvPr>
            <p:ph type="dt" idx="1"/>
          </p:nvPr>
        </p:nvSpPr>
        <p:spPr>
          <a:xfrm>
            <a:off x="3849923" y="1"/>
            <a:ext cx="2946325" cy="498174"/>
          </a:xfrm>
          <a:prstGeom prst="rect">
            <a:avLst/>
          </a:prstGeom>
        </p:spPr>
        <p:txBody>
          <a:bodyPr vert="horz" lIns="83786" tIns="41893" rIns="83786" bIns="41893" rtlCol="0"/>
          <a:lstStyle>
            <a:lvl1pPr algn="r">
              <a:defRPr sz="1100"/>
            </a:lvl1pPr>
          </a:lstStyle>
          <a:p>
            <a:fld id="{36E18D20-4264-475A-9D48-246163B5A49A}" type="datetimeFigureOut">
              <a:rPr lang="pt-BR" smtClean="0"/>
              <a:t>27/05/2021</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3786" tIns="41893" rIns="83786" bIns="41893" rtlCol="0" anchor="ctr"/>
          <a:lstStyle/>
          <a:p>
            <a:endParaRPr lang="pt-BR"/>
          </a:p>
        </p:txBody>
      </p:sp>
      <p:sp>
        <p:nvSpPr>
          <p:cNvPr id="5" name="Espaço Reservado para Anotações 4"/>
          <p:cNvSpPr>
            <a:spLocks noGrp="1"/>
          </p:cNvSpPr>
          <p:nvPr>
            <p:ph type="body" sz="quarter" idx="3"/>
          </p:nvPr>
        </p:nvSpPr>
        <p:spPr>
          <a:xfrm>
            <a:off x="679482" y="4776872"/>
            <a:ext cx="5438711" cy="3908752"/>
          </a:xfrm>
          <a:prstGeom prst="rect">
            <a:avLst/>
          </a:prstGeom>
        </p:spPr>
        <p:txBody>
          <a:bodyPr vert="horz" lIns="83786" tIns="41893" rIns="83786" bIns="41893"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464"/>
            <a:ext cx="2946325" cy="498174"/>
          </a:xfrm>
          <a:prstGeom prst="rect">
            <a:avLst/>
          </a:prstGeom>
        </p:spPr>
        <p:txBody>
          <a:bodyPr vert="horz" lIns="83786" tIns="41893" rIns="83786" bIns="41893" rtlCol="0" anchor="b"/>
          <a:lstStyle>
            <a:lvl1pPr algn="l">
              <a:defRPr sz="1100"/>
            </a:lvl1pPr>
          </a:lstStyle>
          <a:p>
            <a:endParaRPr lang="pt-BR"/>
          </a:p>
        </p:txBody>
      </p:sp>
      <p:sp>
        <p:nvSpPr>
          <p:cNvPr id="7" name="Espaço Reservado para Número de Slide 6"/>
          <p:cNvSpPr>
            <a:spLocks noGrp="1"/>
          </p:cNvSpPr>
          <p:nvPr>
            <p:ph type="sldNum" sz="quarter" idx="5"/>
          </p:nvPr>
        </p:nvSpPr>
        <p:spPr>
          <a:xfrm>
            <a:off x="3849923" y="9428464"/>
            <a:ext cx="2946325" cy="498174"/>
          </a:xfrm>
          <a:prstGeom prst="rect">
            <a:avLst/>
          </a:prstGeom>
        </p:spPr>
        <p:txBody>
          <a:bodyPr vert="horz" lIns="83786" tIns="41893" rIns="83786" bIns="41893" rtlCol="0" anchor="b"/>
          <a:lstStyle>
            <a:lvl1pPr algn="r">
              <a:defRPr sz="1100"/>
            </a:lvl1pPr>
          </a:lstStyle>
          <a:p>
            <a:fld id="{FC42CE80-9446-444E-BC6C-D216599DBD9E}" type="slidenum">
              <a:rPr lang="pt-BR" smtClean="0"/>
              <a:t>‹nº›</a:t>
            </a:fld>
            <a:endParaRPr lang="pt-BR"/>
          </a:p>
        </p:txBody>
      </p:sp>
    </p:spTree>
    <p:extLst>
      <p:ext uri="{BB962C8B-B14F-4D97-AF65-F5344CB8AC3E}">
        <p14:creationId xmlns:p14="http://schemas.microsoft.com/office/powerpoint/2010/main" val="62660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C42CE80-9446-444E-BC6C-D216599DBD9E}" type="slidenum">
              <a:rPr lang="pt-BR" smtClean="0"/>
              <a:t>7</a:t>
            </a:fld>
            <a:endParaRPr lang="pt-BR"/>
          </a:p>
        </p:txBody>
      </p:sp>
    </p:spTree>
    <p:extLst>
      <p:ext uri="{BB962C8B-B14F-4D97-AF65-F5344CB8AC3E}">
        <p14:creationId xmlns:p14="http://schemas.microsoft.com/office/powerpoint/2010/main" val="326766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C42CE80-9446-444E-BC6C-D216599DBD9E}" type="slidenum">
              <a:rPr lang="pt-BR" smtClean="0"/>
              <a:t>21</a:t>
            </a:fld>
            <a:endParaRPr lang="pt-BR"/>
          </a:p>
        </p:txBody>
      </p:sp>
    </p:spTree>
    <p:extLst>
      <p:ext uri="{BB962C8B-B14F-4D97-AF65-F5344CB8AC3E}">
        <p14:creationId xmlns:p14="http://schemas.microsoft.com/office/powerpoint/2010/main" val="77334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C42CE80-9446-444E-BC6C-D216599DBD9E}" type="slidenum">
              <a:rPr lang="pt-BR" smtClean="0"/>
              <a:t>23</a:t>
            </a:fld>
            <a:endParaRPr lang="pt-BR"/>
          </a:p>
        </p:txBody>
      </p:sp>
    </p:spTree>
    <p:extLst>
      <p:ext uri="{BB962C8B-B14F-4D97-AF65-F5344CB8AC3E}">
        <p14:creationId xmlns:p14="http://schemas.microsoft.com/office/powerpoint/2010/main" val="19627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C42CE80-9446-444E-BC6C-D216599DBD9E}" type="slidenum">
              <a:rPr lang="pt-BR" smtClean="0"/>
              <a:t>24</a:t>
            </a:fld>
            <a:endParaRPr lang="pt-BR"/>
          </a:p>
        </p:txBody>
      </p:sp>
    </p:spTree>
    <p:extLst>
      <p:ext uri="{BB962C8B-B14F-4D97-AF65-F5344CB8AC3E}">
        <p14:creationId xmlns:p14="http://schemas.microsoft.com/office/powerpoint/2010/main" val="360619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7: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3" name="Google Shape;47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2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033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7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41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722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419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516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8: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7" name="Google Shape;5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446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BR"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B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BR" sz="3200" b="0" strike="noStrike" spc="-1">
              <a:latin typeface="Arial"/>
            </a:endParaRPr>
          </a:p>
        </p:txBody>
      </p:sp>
      <p:sp>
        <p:nvSpPr>
          <p:cNvPr id="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BR" sz="3200" b="0" strike="noStrike" spc="-1">
              <a:latin typeface="Arial"/>
            </a:endParaRPr>
          </a:p>
        </p:txBody>
      </p:sp>
      <p:sp>
        <p:nvSpPr>
          <p:cNvPr id="68"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BR"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BR"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BR" sz="3200" b="0" strike="noStrike" spc="-1">
              <a:latin typeface="Arial"/>
            </a:endParaRPr>
          </a:p>
        </p:txBody>
      </p:sp>
      <p:sp>
        <p:nvSpPr>
          <p:cNvPr id="73"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t-BR"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BR" sz="3200" b="0" strike="noStrike" spc="-1">
              <a:latin typeface="Arial"/>
            </a:endParaRPr>
          </a:p>
        </p:txBody>
      </p:sp>
      <p:sp>
        <p:nvSpPr>
          <p:cNvPr id="75"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e Conteúdo" type="obj">
  <p:cSld name="Título e Conteúdo">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4"/>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93" name="Google Shape;93;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47939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BR"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BR" sz="3200" b="0" strike="noStrike" spc="-1">
              <a:latin typeface="Arial"/>
            </a:endParaRPr>
          </a:p>
        </p:txBody>
      </p:sp>
      <p:sp>
        <p:nvSpPr>
          <p:cNvPr id="51"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t-BR" sz="3200" b="0" strike="noStrike" spc="-1">
              <a:latin typeface="Arial"/>
            </a:endParaRPr>
          </a:p>
        </p:txBody>
      </p:sp>
      <p:sp>
        <p:nvSpPr>
          <p:cNvPr id="52"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BR"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BR"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t-BR"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BR"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BR"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pt-BR" sz="4400" b="0" strike="noStrike" spc="-1">
                <a:latin typeface="Arial"/>
              </a:rPr>
              <a:t>Clique para editar o formato do texto do título</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br/saude/pt-br/coronavirus/prevc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www.gov.br/saude/pt-br/campanhas-da-saude/2021/prevc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0" y="1080"/>
            <a:ext cx="12191040" cy="6856920"/>
          </a:xfrm>
          <a:prstGeom prst="rect">
            <a:avLst/>
          </a:prstGeom>
          <a:gradFill>
            <a:gsLst>
              <a:gs pos="0">
                <a:srgbClr val="C1D100"/>
              </a:gs>
              <a:gs pos="44200">
                <a:srgbClr val="43B087"/>
              </a:gs>
              <a:gs pos="100000">
                <a:srgbClr val="0082C6"/>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174" name="CustomShape 2"/>
          <p:cNvSpPr/>
          <p:nvPr/>
        </p:nvSpPr>
        <p:spPr>
          <a:xfrm>
            <a:off x="747346" y="2126713"/>
            <a:ext cx="1219104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buClr>
                <a:srgbClr val="FFC000"/>
              </a:buClr>
              <a:buSzPts val="4800"/>
            </a:pPr>
            <a:r>
              <a:rPr lang="pt-BR" sz="4400" b="1" dirty="0">
                <a:solidFill>
                  <a:schemeClr val="tx2"/>
                </a:solidFill>
                <a:latin typeface="Tahoma"/>
                <a:ea typeface="Tahoma"/>
                <a:cs typeface="Tahoma"/>
                <a:sym typeface="Tahoma"/>
              </a:rPr>
              <a:t>Reunião Ordinária da Comissão </a:t>
            </a:r>
            <a:r>
              <a:rPr lang="pt-BR" sz="4400" b="1" dirty="0" err="1">
                <a:solidFill>
                  <a:schemeClr val="tx2"/>
                </a:solidFill>
                <a:latin typeface="Tahoma"/>
                <a:ea typeface="Tahoma"/>
                <a:cs typeface="Tahoma"/>
                <a:sym typeface="Tahoma"/>
              </a:rPr>
              <a:t>Intergestores</a:t>
            </a:r>
            <a:r>
              <a:rPr lang="pt-BR" sz="4400" b="1" dirty="0">
                <a:solidFill>
                  <a:schemeClr val="tx2"/>
                </a:solidFill>
                <a:latin typeface="Tahoma"/>
                <a:ea typeface="Tahoma"/>
                <a:cs typeface="Tahoma"/>
                <a:sym typeface="Tahoma"/>
              </a:rPr>
              <a:t> Tripartite - CIT</a:t>
            </a:r>
          </a:p>
        </p:txBody>
      </p:sp>
      <p:sp>
        <p:nvSpPr>
          <p:cNvPr id="4" name="Google Shape;234;p35"/>
          <p:cNvSpPr txBox="1"/>
          <p:nvPr/>
        </p:nvSpPr>
        <p:spPr>
          <a:xfrm>
            <a:off x="852854" y="2368423"/>
            <a:ext cx="10042851" cy="3586348"/>
          </a:xfrm>
          <a:prstGeom prst="rect">
            <a:avLst/>
          </a:prstGeom>
          <a:noFill/>
          <a:ln>
            <a:noFill/>
          </a:ln>
        </p:spPr>
        <p:txBody>
          <a:bodyPr spcFirstLastPara="1" wrap="square" lIns="68550" tIns="34250" rIns="68550" bIns="34250" anchor="ctr" anchorCtr="0">
            <a:noAutofit/>
          </a:bodyPr>
          <a:lstStyle/>
          <a:p>
            <a:pPr marL="0" marR="0" lvl="0" indent="0" algn="l" rtl="0">
              <a:spcBef>
                <a:spcPts val="0"/>
              </a:spcBef>
              <a:spcAft>
                <a:spcPts val="0"/>
              </a:spcAft>
              <a:buClr>
                <a:schemeClr val="dk1"/>
              </a:buClr>
              <a:buSzPts val="4800"/>
              <a:buFont typeface="Arial"/>
              <a:buNone/>
            </a:pPr>
            <a:endParaRPr sz="4800" b="1" dirty="0">
              <a:solidFill>
                <a:srgbClr val="FFFFFF"/>
              </a:solidFill>
              <a:latin typeface="Tahoma"/>
              <a:ea typeface="Tahoma"/>
              <a:cs typeface="Tahoma"/>
              <a:sym typeface="Tahoma"/>
            </a:endParaRPr>
          </a:p>
          <a:p>
            <a:pPr marL="0" marR="0" lvl="0" indent="0" algn="l" rtl="0">
              <a:spcBef>
                <a:spcPts val="0"/>
              </a:spcBef>
              <a:spcAft>
                <a:spcPts val="0"/>
              </a:spcAft>
              <a:buClr>
                <a:srgbClr val="F6A020"/>
              </a:buClr>
              <a:buSzPts val="5600"/>
              <a:buFont typeface="Arial"/>
              <a:buNone/>
            </a:pPr>
            <a:r>
              <a:rPr lang="pt-BR" sz="3400" b="1" dirty="0">
                <a:solidFill>
                  <a:schemeClr val="bg1"/>
                </a:solidFill>
                <a:latin typeface="Tahoma"/>
                <a:ea typeface="Tahoma"/>
                <a:cs typeface="Tahoma"/>
                <a:sym typeface="Tahoma"/>
              </a:rPr>
              <a:t>Arnaldo Medeiros</a:t>
            </a:r>
          </a:p>
          <a:p>
            <a:pPr marL="0" marR="0" lvl="0" indent="0" algn="l" rtl="0">
              <a:spcBef>
                <a:spcPts val="0"/>
              </a:spcBef>
              <a:spcAft>
                <a:spcPts val="0"/>
              </a:spcAft>
              <a:buClr>
                <a:srgbClr val="F6A020"/>
              </a:buClr>
              <a:buSzPts val="5600"/>
              <a:buFont typeface="Arial"/>
              <a:buNone/>
            </a:pPr>
            <a:endParaRPr lang="pt-BR" sz="3400" b="1" dirty="0">
              <a:solidFill>
                <a:schemeClr val="bg1"/>
              </a:solidFill>
              <a:latin typeface="Tahoma"/>
              <a:ea typeface="Tahoma"/>
              <a:cs typeface="Tahoma"/>
              <a:sym typeface="Tahoma"/>
            </a:endParaRPr>
          </a:p>
          <a:p>
            <a:pPr marL="0" marR="0" lvl="0" indent="0" algn="l" rtl="0">
              <a:spcBef>
                <a:spcPts val="0"/>
              </a:spcBef>
              <a:spcAft>
                <a:spcPts val="0"/>
              </a:spcAft>
              <a:buClr>
                <a:srgbClr val="F6A020"/>
              </a:buClr>
              <a:buSzPts val="5600"/>
              <a:buFont typeface="Arial"/>
              <a:buNone/>
            </a:pPr>
            <a:r>
              <a:rPr lang="pt-BR" sz="1600" b="1" dirty="0">
                <a:solidFill>
                  <a:schemeClr val="bg1"/>
                </a:solidFill>
                <a:latin typeface="Tahoma"/>
                <a:ea typeface="Tahoma"/>
                <a:cs typeface="Tahoma"/>
                <a:sym typeface="Tahoma"/>
              </a:rPr>
              <a:t>Brasília, </a:t>
            </a:r>
            <a:r>
              <a:rPr lang="pt-BR" sz="1600" b="1">
                <a:solidFill>
                  <a:schemeClr val="bg1"/>
                </a:solidFill>
                <a:latin typeface="Tahoma"/>
                <a:ea typeface="Tahoma"/>
                <a:cs typeface="Tahoma"/>
                <a:sym typeface="Tahoma"/>
              </a:rPr>
              <a:t>27 maio </a:t>
            </a:r>
            <a:r>
              <a:rPr lang="pt-BR" sz="1600" b="1" dirty="0">
                <a:solidFill>
                  <a:schemeClr val="bg1"/>
                </a:solidFill>
                <a:latin typeface="Tahoma"/>
                <a:ea typeface="Tahoma"/>
                <a:cs typeface="Tahoma"/>
                <a:sym typeface="Tahoma"/>
              </a:rPr>
              <a:t>de 2021</a:t>
            </a:r>
            <a:endParaRPr b="1" dirty="0">
              <a:solidFill>
                <a:schemeClr val="bg1"/>
              </a:solidFill>
              <a:latin typeface="Tahoma"/>
              <a:ea typeface="Tahoma"/>
              <a:cs typeface="Tahoma"/>
              <a:sym typeface="Tahoma"/>
            </a:endParaRPr>
          </a:p>
        </p:txBody>
      </p:sp>
    </p:spTree>
    <p:extLst>
      <p:ext uri="{BB962C8B-B14F-4D97-AF65-F5344CB8AC3E}">
        <p14:creationId xmlns:p14="http://schemas.microsoft.com/office/powerpoint/2010/main" val="5604952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7" name="Imagem 6"/>
          <p:cNvPicPr>
            <a:picLocks noChangeAspect="1"/>
          </p:cNvPicPr>
          <p:nvPr/>
        </p:nvPicPr>
        <p:blipFill>
          <a:blip r:embed="rId3"/>
          <a:stretch>
            <a:fillRect/>
          </a:stretch>
        </p:blipFill>
        <p:spPr>
          <a:xfrm>
            <a:off x="-7379" y="3586823"/>
            <a:ext cx="3976444" cy="2176612"/>
          </a:xfrm>
          <a:prstGeom prst="rect">
            <a:avLst/>
          </a:prstGeom>
        </p:spPr>
      </p:pic>
      <p:pic>
        <p:nvPicPr>
          <p:cNvPr id="6" name="Imagem 5"/>
          <p:cNvPicPr>
            <a:picLocks noChangeAspect="1"/>
          </p:cNvPicPr>
          <p:nvPr/>
        </p:nvPicPr>
        <p:blipFill>
          <a:blip r:embed="rId4"/>
          <a:stretch>
            <a:fillRect/>
          </a:stretch>
        </p:blipFill>
        <p:spPr>
          <a:xfrm>
            <a:off x="3933771" y="3607473"/>
            <a:ext cx="4138210" cy="2155962"/>
          </a:xfrm>
          <a:prstGeom prst="rect">
            <a:avLst/>
          </a:prstGeom>
        </p:spPr>
      </p:pic>
      <p:pic>
        <p:nvPicPr>
          <p:cNvPr id="5" name="Imagem 4"/>
          <p:cNvPicPr>
            <a:picLocks noChangeAspect="1"/>
          </p:cNvPicPr>
          <p:nvPr/>
        </p:nvPicPr>
        <p:blipFill>
          <a:blip r:embed="rId5"/>
          <a:stretch>
            <a:fillRect/>
          </a:stretch>
        </p:blipFill>
        <p:spPr>
          <a:xfrm>
            <a:off x="6233981" y="854648"/>
            <a:ext cx="5362319" cy="2571886"/>
          </a:xfrm>
          <a:prstGeom prst="rect">
            <a:avLst/>
          </a:prstGeom>
        </p:spPr>
      </p:pic>
      <p:pic>
        <p:nvPicPr>
          <p:cNvPr id="4" name="Imagem 3"/>
          <p:cNvPicPr>
            <a:picLocks noChangeAspect="1"/>
          </p:cNvPicPr>
          <p:nvPr/>
        </p:nvPicPr>
        <p:blipFill>
          <a:blip r:embed="rId6"/>
          <a:stretch>
            <a:fillRect/>
          </a:stretch>
        </p:blipFill>
        <p:spPr>
          <a:xfrm>
            <a:off x="1220391" y="982977"/>
            <a:ext cx="5094756" cy="2443557"/>
          </a:xfrm>
          <a:prstGeom prst="rect">
            <a:avLst/>
          </a:prstGeom>
        </p:spPr>
      </p:pic>
      <p:pic>
        <p:nvPicPr>
          <p:cNvPr id="3" name="Imagem 2"/>
          <p:cNvPicPr>
            <a:picLocks noChangeAspect="1"/>
          </p:cNvPicPr>
          <p:nvPr/>
        </p:nvPicPr>
        <p:blipFill>
          <a:blip r:embed="rId7"/>
          <a:stretch>
            <a:fillRect/>
          </a:stretch>
        </p:blipFill>
        <p:spPr>
          <a:xfrm>
            <a:off x="8016383" y="3661877"/>
            <a:ext cx="4055455" cy="2101558"/>
          </a:xfrm>
          <a:prstGeom prst="rect">
            <a:avLst/>
          </a:prstGeom>
        </p:spPr>
      </p:pic>
      <p:sp>
        <p:nvSpPr>
          <p:cNvPr id="525" name="Google Shape;525;p58"/>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pic>
        <p:nvPicPr>
          <p:cNvPr id="526" name="Google Shape;526;p58"/>
          <p:cNvPicPr preferRelativeResize="0"/>
          <p:nvPr/>
        </p:nvPicPr>
        <p:blipFill rotWithShape="1">
          <a:blip r:embed="rId8">
            <a:alphaModFix/>
          </a:blip>
          <a:srcRect/>
          <a:stretch/>
        </p:blipFill>
        <p:spPr>
          <a:xfrm>
            <a:off x="9300235" y="5945955"/>
            <a:ext cx="2851663" cy="887549"/>
          </a:xfrm>
          <a:prstGeom prst="rect">
            <a:avLst/>
          </a:prstGeom>
          <a:noFill/>
          <a:ln>
            <a:noFill/>
          </a:ln>
        </p:spPr>
      </p:pic>
      <p:sp>
        <p:nvSpPr>
          <p:cNvPr id="528" name="Google Shape;528;p58"/>
          <p:cNvSpPr/>
          <p:nvPr/>
        </p:nvSpPr>
        <p:spPr>
          <a:xfrm>
            <a:off x="124692" y="6506000"/>
            <a:ext cx="9709200" cy="4080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Clr>
                <a:srgbClr val="000000"/>
              </a:buClr>
              <a:buSzPts val="1067"/>
              <a:buFont typeface="Fira Sans"/>
              <a:buNone/>
            </a:pPr>
            <a:r>
              <a:rPr lang="pt-BR" sz="1067" dirty="0">
                <a:solidFill>
                  <a:srgbClr val="000000"/>
                </a:solidFill>
                <a:latin typeface="Fira Sans"/>
                <a:ea typeface="Fira Sans"/>
                <a:cs typeface="Fira Sans"/>
                <a:sym typeface="Fira Sans"/>
              </a:rPr>
              <a:t>Fonte: Sistema de Informação da Vigilância Epidemiológica da Gripe (SIVEP-Gripe), atualizado em </a:t>
            </a:r>
            <a:r>
              <a:rPr lang="pt-BR" sz="1067" dirty="0">
                <a:solidFill>
                  <a:schemeClr val="dk1"/>
                </a:solidFill>
                <a:latin typeface="Fira Sans"/>
                <a:ea typeface="Fira Sans"/>
                <a:cs typeface="Fira Sans"/>
                <a:sym typeface="Fira Sans"/>
              </a:rPr>
              <a:t>24</a:t>
            </a:r>
            <a:r>
              <a:rPr lang="pt-BR" sz="1067" dirty="0">
                <a:solidFill>
                  <a:srgbClr val="000000"/>
                </a:solidFill>
                <a:latin typeface="Fira Sans"/>
                <a:ea typeface="Fira Sans"/>
                <a:cs typeface="Fira Sans"/>
                <a:sym typeface="Fira Sans"/>
              </a:rPr>
              <a:t>/</a:t>
            </a:r>
            <a:r>
              <a:rPr lang="pt-BR" sz="1067" dirty="0">
                <a:latin typeface="Fira Sans"/>
                <a:ea typeface="Fira Sans"/>
                <a:cs typeface="Fira Sans"/>
                <a:sym typeface="Fira Sans"/>
              </a:rPr>
              <a:t>05</a:t>
            </a:r>
            <a:r>
              <a:rPr lang="pt-BR" sz="1067" dirty="0">
                <a:solidFill>
                  <a:srgbClr val="000000"/>
                </a:solidFill>
                <a:latin typeface="Fira Sans"/>
                <a:ea typeface="Fira Sans"/>
                <a:cs typeface="Fira Sans"/>
                <a:sym typeface="Fira Sans"/>
              </a:rPr>
              <a:t>/202</a:t>
            </a:r>
            <a:r>
              <a:rPr lang="pt-BR" sz="1067" dirty="0">
                <a:latin typeface="Fira Sans"/>
                <a:ea typeface="Fira Sans"/>
                <a:cs typeface="Fira Sans"/>
                <a:sym typeface="Fira Sans"/>
              </a:rPr>
              <a:t>1</a:t>
            </a:r>
            <a:r>
              <a:rPr lang="pt-BR" sz="1067" dirty="0">
                <a:solidFill>
                  <a:srgbClr val="000000"/>
                </a:solidFill>
                <a:latin typeface="Fira Sans"/>
                <a:ea typeface="Fira Sans"/>
                <a:cs typeface="Fira Sans"/>
                <a:sym typeface="Fira Sans"/>
              </a:rPr>
              <a:t>, dados sujeito a alterações.</a:t>
            </a:r>
            <a:endParaRPr sz="1067" dirty="0">
              <a:solidFill>
                <a:srgbClr val="000000"/>
              </a:solidFill>
              <a:latin typeface="Fira Sans"/>
              <a:ea typeface="Fira Sans"/>
              <a:cs typeface="Fira Sans"/>
              <a:sym typeface="Fira Sans"/>
            </a:endParaRPr>
          </a:p>
        </p:txBody>
      </p:sp>
      <p:sp>
        <p:nvSpPr>
          <p:cNvPr id="529" name="Google Shape;529;p58"/>
          <p:cNvSpPr/>
          <p:nvPr/>
        </p:nvSpPr>
        <p:spPr>
          <a:xfrm>
            <a:off x="563700" y="3586823"/>
            <a:ext cx="760200" cy="339600"/>
          </a:xfrm>
          <a:prstGeom prst="round2DiagRect">
            <a:avLst>
              <a:gd name="adj1" fmla="val 16667"/>
              <a:gd name="adj2" fmla="val 0"/>
            </a:avLst>
          </a:prstGeom>
          <a:solidFill>
            <a:srgbClr val="ED7D31"/>
          </a:solidFill>
          <a:ln w="25400" cap="flat" cmpd="sng">
            <a:solidFill>
              <a:srgbClr val="ED7D3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Sudeste</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rPr>
              <a:t>206.201</a:t>
            </a:r>
            <a:endParaRPr sz="933" b="1" dirty="0">
              <a:solidFill>
                <a:srgbClr val="FFFFFF"/>
              </a:solidFill>
              <a:latin typeface="Arial"/>
              <a:ea typeface="Arial"/>
              <a:cs typeface="Arial"/>
              <a:sym typeface="Arial"/>
            </a:endParaRPr>
          </a:p>
          <a:p>
            <a:pPr marL="0" marR="0" lvl="0" indent="0" algn="ctr" rtl="0">
              <a:spcBef>
                <a:spcPts val="0"/>
              </a:spcBef>
              <a:spcAft>
                <a:spcPts val="0"/>
              </a:spcAft>
              <a:buClr>
                <a:schemeClr val="dk1"/>
              </a:buClr>
              <a:buSzPts val="133"/>
              <a:buFont typeface="Arial"/>
              <a:buNone/>
            </a:pPr>
            <a:endParaRPr sz="100" dirty="0">
              <a:solidFill>
                <a:srgbClr val="FFFFFF"/>
              </a:solidFill>
              <a:latin typeface="Arial"/>
              <a:ea typeface="Arial"/>
              <a:cs typeface="Arial"/>
              <a:sym typeface="Arial"/>
            </a:endParaRPr>
          </a:p>
        </p:txBody>
      </p:sp>
      <p:sp>
        <p:nvSpPr>
          <p:cNvPr id="530" name="Google Shape;530;p58"/>
          <p:cNvSpPr/>
          <p:nvPr/>
        </p:nvSpPr>
        <p:spPr>
          <a:xfrm>
            <a:off x="8598025" y="3552625"/>
            <a:ext cx="1056300" cy="408000"/>
          </a:xfrm>
          <a:prstGeom prst="round2DiagRect">
            <a:avLst>
              <a:gd name="adj1" fmla="val 16667"/>
              <a:gd name="adj2" fmla="val 0"/>
            </a:avLst>
          </a:prstGeom>
          <a:solidFill>
            <a:srgbClr val="ED7D31"/>
          </a:solidFill>
          <a:ln w="25400" cap="flat" cmpd="sng">
            <a:solidFill>
              <a:srgbClr val="ED7D3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Centro-Oeste</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38.836</a:t>
            </a:r>
            <a:endParaRPr sz="100" dirty="0">
              <a:solidFill>
                <a:srgbClr val="FFFFFF"/>
              </a:solidFill>
              <a:latin typeface="Arial"/>
              <a:ea typeface="Arial"/>
              <a:cs typeface="Arial"/>
              <a:sym typeface="Arial"/>
            </a:endParaRPr>
          </a:p>
        </p:txBody>
      </p:sp>
      <p:sp>
        <p:nvSpPr>
          <p:cNvPr id="531" name="Google Shape;531;p58"/>
          <p:cNvSpPr/>
          <p:nvPr/>
        </p:nvSpPr>
        <p:spPr>
          <a:xfrm>
            <a:off x="4646312" y="3657400"/>
            <a:ext cx="760200" cy="339600"/>
          </a:xfrm>
          <a:prstGeom prst="round2DiagRect">
            <a:avLst>
              <a:gd name="adj1" fmla="val 16667"/>
              <a:gd name="adj2" fmla="val 0"/>
            </a:avLst>
          </a:prstGeom>
          <a:solidFill>
            <a:srgbClr val="ED7D31"/>
          </a:solidFill>
          <a:ln w="25400" cap="flat" cmpd="sng">
            <a:solidFill>
              <a:srgbClr val="ED7D3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Sul</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rPr>
              <a:t>64.897</a:t>
            </a:r>
            <a:endParaRPr sz="100" dirty="0">
              <a:solidFill>
                <a:srgbClr val="FFFFFF"/>
              </a:solidFill>
              <a:latin typeface="Arial"/>
              <a:ea typeface="Arial"/>
              <a:cs typeface="Arial"/>
              <a:sym typeface="Arial"/>
            </a:endParaRPr>
          </a:p>
        </p:txBody>
      </p:sp>
      <p:sp>
        <p:nvSpPr>
          <p:cNvPr id="532" name="Google Shape;532;p58"/>
          <p:cNvSpPr/>
          <p:nvPr/>
        </p:nvSpPr>
        <p:spPr>
          <a:xfrm>
            <a:off x="7715532" y="854648"/>
            <a:ext cx="822900" cy="339600"/>
          </a:xfrm>
          <a:prstGeom prst="round2DiagRect">
            <a:avLst>
              <a:gd name="adj1" fmla="val 16667"/>
              <a:gd name="adj2" fmla="val 0"/>
            </a:avLst>
          </a:prstGeom>
          <a:solidFill>
            <a:srgbClr val="ED7D31"/>
          </a:solidFill>
          <a:ln w="25400" cap="flat" cmpd="sng">
            <a:solidFill>
              <a:srgbClr val="ED7D3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Nordeste</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rPr>
              <a:t>85.377</a:t>
            </a:r>
            <a:endParaRPr sz="933" b="1" dirty="0">
              <a:solidFill>
                <a:srgbClr val="FFFFFF"/>
              </a:solidFill>
              <a:latin typeface="Arial"/>
              <a:ea typeface="Arial"/>
              <a:cs typeface="Arial"/>
              <a:sym typeface="Arial"/>
            </a:endParaRPr>
          </a:p>
          <a:p>
            <a:pPr marL="0" marR="0" lvl="0" indent="0" algn="ctr" rtl="0">
              <a:spcBef>
                <a:spcPts val="0"/>
              </a:spcBef>
              <a:spcAft>
                <a:spcPts val="0"/>
              </a:spcAft>
              <a:buClr>
                <a:schemeClr val="dk1"/>
              </a:buClr>
              <a:buSzPts val="133"/>
              <a:buFont typeface="Arial"/>
              <a:buNone/>
            </a:pPr>
            <a:endParaRPr sz="100" dirty="0">
              <a:solidFill>
                <a:srgbClr val="FFFFFF"/>
              </a:solidFill>
              <a:latin typeface="Arial"/>
              <a:ea typeface="Arial"/>
              <a:cs typeface="Arial"/>
              <a:sym typeface="Arial"/>
            </a:endParaRPr>
          </a:p>
        </p:txBody>
      </p:sp>
      <p:sp>
        <p:nvSpPr>
          <p:cNvPr id="533" name="Google Shape;533;p58"/>
          <p:cNvSpPr/>
          <p:nvPr/>
        </p:nvSpPr>
        <p:spPr>
          <a:xfrm>
            <a:off x="2477374" y="982977"/>
            <a:ext cx="760200" cy="339600"/>
          </a:xfrm>
          <a:prstGeom prst="round2DiagRect">
            <a:avLst>
              <a:gd name="adj1" fmla="val 16667"/>
              <a:gd name="adj2" fmla="val 0"/>
            </a:avLst>
          </a:prstGeom>
          <a:solidFill>
            <a:srgbClr val="ED7D31"/>
          </a:solidFill>
          <a:ln w="25400" cap="flat" cmpd="sng">
            <a:solidFill>
              <a:srgbClr val="ED7D3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Norte</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rPr>
              <a:t>40.628</a:t>
            </a:r>
            <a:endParaRPr sz="933" b="1" dirty="0">
              <a:solidFill>
                <a:srgbClr val="FFFFFF"/>
              </a:solidFill>
              <a:latin typeface="Arial"/>
              <a:ea typeface="Arial"/>
              <a:cs typeface="Arial"/>
              <a:sym typeface="Arial"/>
            </a:endParaRPr>
          </a:p>
          <a:p>
            <a:pPr marL="0" marR="0" lvl="0" indent="0" algn="ctr" rtl="0">
              <a:spcBef>
                <a:spcPts val="0"/>
              </a:spcBef>
              <a:spcAft>
                <a:spcPts val="0"/>
              </a:spcAft>
              <a:buClr>
                <a:schemeClr val="dk1"/>
              </a:buClr>
              <a:buSzPts val="133"/>
              <a:buFont typeface="Arial"/>
              <a:buNone/>
            </a:pPr>
            <a:endParaRPr sz="100" dirty="0">
              <a:solidFill>
                <a:srgbClr val="FFFFFF"/>
              </a:solidFill>
              <a:latin typeface="Arial"/>
              <a:ea typeface="Arial"/>
              <a:cs typeface="Arial"/>
              <a:sym typeface="Arial"/>
            </a:endParaRPr>
          </a:p>
        </p:txBody>
      </p:sp>
      <p:sp>
        <p:nvSpPr>
          <p:cNvPr id="2" name="Retângulo 1"/>
          <p:cNvSpPr/>
          <p:nvPr/>
        </p:nvSpPr>
        <p:spPr>
          <a:xfrm>
            <a:off x="1655688" y="171616"/>
            <a:ext cx="9019315" cy="369332"/>
          </a:xfrm>
          <a:prstGeom prst="rect">
            <a:avLst/>
          </a:prstGeom>
        </p:spPr>
        <p:txBody>
          <a:bodyPr wrap="square">
            <a:spAutoFit/>
          </a:bodyPr>
          <a:lstStyle/>
          <a:p>
            <a:pPr lvl="0" algn="ctr">
              <a:buClr>
                <a:srgbClr val="FFFFFF"/>
              </a:buClr>
              <a:buSzPts val="2800"/>
            </a:pPr>
            <a:r>
              <a:rPr lang="pt-BR" b="1" dirty="0">
                <a:latin typeface="Tahoma"/>
                <a:ea typeface="Tahoma"/>
                <a:cs typeface="Tahoma"/>
                <a:sym typeface="Tahoma"/>
              </a:rPr>
              <a:t>Óbitos de SRAG por covid-19 – Brasil e Regiões, 2020 a 2021 até a SE 20</a:t>
            </a:r>
          </a:p>
        </p:txBody>
      </p:sp>
      <p:sp>
        <p:nvSpPr>
          <p:cNvPr id="18"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355843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5" name="Google Shape;525;p58"/>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pic>
        <p:nvPicPr>
          <p:cNvPr id="526" name="Google Shape;526;p58"/>
          <p:cNvPicPr preferRelativeResize="0"/>
          <p:nvPr/>
        </p:nvPicPr>
        <p:blipFill rotWithShape="1">
          <a:blip r:embed="rId3">
            <a:alphaModFix/>
          </a:blip>
          <a:srcRect/>
          <a:stretch/>
        </p:blipFill>
        <p:spPr>
          <a:xfrm>
            <a:off x="9300235" y="5945955"/>
            <a:ext cx="2851663" cy="887549"/>
          </a:xfrm>
          <a:prstGeom prst="rect">
            <a:avLst/>
          </a:prstGeom>
          <a:noFill/>
          <a:ln>
            <a:noFill/>
          </a:ln>
        </p:spPr>
      </p:pic>
      <p:sp>
        <p:nvSpPr>
          <p:cNvPr id="528" name="Google Shape;528;p58"/>
          <p:cNvSpPr/>
          <p:nvPr/>
        </p:nvSpPr>
        <p:spPr>
          <a:xfrm>
            <a:off x="124692" y="6506000"/>
            <a:ext cx="9709200" cy="408000"/>
          </a:xfrm>
          <a:prstGeom prst="rect">
            <a:avLst/>
          </a:prstGeom>
          <a:noFill/>
          <a:ln>
            <a:noFill/>
          </a:ln>
        </p:spPr>
        <p:txBody>
          <a:bodyPr spcFirstLastPara="1" wrap="square" lIns="121900" tIns="60925" rIns="121900" bIns="60925" anchor="t" anchorCtr="0">
            <a:noAutofit/>
          </a:bodyPr>
          <a:lstStyle/>
          <a:p>
            <a:pPr lvl="0">
              <a:buClr>
                <a:srgbClr val="000000"/>
              </a:buClr>
              <a:buSzPts val="1067"/>
            </a:pPr>
            <a:r>
              <a:rPr lang="pt-BR" sz="1050" dirty="0"/>
              <a:t>Fonte: Secretarias Estaduais de Saúde – atualizado em 22/5/2021, às 19h.</a:t>
            </a:r>
            <a:endParaRPr sz="700" dirty="0">
              <a:solidFill>
                <a:srgbClr val="000000"/>
              </a:solidFill>
              <a:latin typeface="Fira Sans"/>
              <a:ea typeface="Fira Sans"/>
              <a:cs typeface="Fira Sans"/>
              <a:sym typeface="Fira Sans"/>
            </a:endParaRPr>
          </a:p>
        </p:txBody>
      </p:sp>
      <p:sp>
        <p:nvSpPr>
          <p:cNvPr id="2" name="Retângulo 1"/>
          <p:cNvSpPr/>
          <p:nvPr/>
        </p:nvSpPr>
        <p:spPr>
          <a:xfrm>
            <a:off x="1561335" y="173265"/>
            <a:ext cx="9633635" cy="369332"/>
          </a:xfrm>
          <a:prstGeom prst="rect">
            <a:avLst/>
          </a:prstGeom>
        </p:spPr>
        <p:txBody>
          <a:bodyPr wrap="square">
            <a:spAutoFit/>
          </a:bodyPr>
          <a:lstStyle/>
          <a:p>
            <a:pPr lvl="0" algn="ctr">
              <a:buClr>
                <a:srgbClr val="FFFFFF"/>
              </a:buClr>
              <a:buSzPts val="2800"/>
            </a:pPr>
            <a:r>
              <a:rPr lang="pt-BR" b="1" dirty="0">
                <a:latin typeface="Tahoma"/>
                <a:ea typeface="Tahoma"/>
                <a:cs typeface="Tahoma"/>
                <a:sym typeface="Tahoma"/>
              </a:rPr>
              <a:t>Casos e óbitos de SRAG por covid-19 – Brasil, até a SE 20 - 2021</a:t>
            </a:r>
          </a:p>
        </p:txBody>
      </p:sp>
      <p:sp>
        <p:nvSpPr>
          <p:cNvPr id="18"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5" name="Imagem 4"/>
          <p:cNvPicPr>
            <a:picLocks noChangeAspect="1"/>
          </p:cNvPicPr>
          <p:nvPr/>
        </p:nvPicPr>
        <p:blipFill rotWithShape="1">
          <a:blip r:embed="rId4" cstate="print">
            <a:extLst>
              <a:ext uri="{28A0092B-C50C-407E-A947-70E740481C1C}">
                <a14:useLocalDpi xmlns:a14="http://schemas.microsoft.com/office/drawing/2010/main" val="0"/>
              </a:ext>
            </a:extLst>
          </a:blip>
          <a:srcRect l="10406" r="13140"/>
          <a:stretch/>
        </p:blipFill>
        <p:spPr>
          <a:xfrm>
            <a:off x="391621" y="899430"/>
            <a:ext cx="5796594" cy="5151490"/>
          </a:xfrm>
          <a:prstGeom prst="rect">
            <a:avLst/>
          </a:prstGeom>
        </p:spPr>
      </p:pic>
      <p:pic>
        <p:nvPicPr>
          <p:cNvPr id="6" name="Imagem 5"/>
          <p:cNvPicPr>
            <a:picLocks noChangeAspect="1"/>
          </p:cNvPicPr>
          <p:nvPr/>
        </p:nvPicPr>
        <p:blipFill rotWithShape="1">
          <a:blip r:embed="rId5" cstate="print">
            <a:extLst>
              <a:ext uri="{28A0092B-C50C-407E-A947-70E740481C1C}">
                <a14:useLocalDpi xmlns:a14="http://schemas.microsoft.com/office/drawing/2010/main" val="0"/>
              </a:ext>
            </a:extLst>
          </a:blip>
          <a:srcRect l="16003" t="-166" r="13371" b="166"/>
          <a:stretch/>
        </p:blipFill>
        <p:spPr>
          <a:xfrm>
            <a:off x="6419852" y="823930"/>
            <a:ext cx="5618284" cy="5302491"/>
          </a:xfrm>
          <a:prstGeom prst="rect">
            <a:avLst/>
          </a:prstGeom>
        </p:spPr>
      </p:pic>
    </p:spTree>
    <p:extLst>
      <p:ext uri="{BB962C8B-B14F-4D97-AF65-F5344CB8AC3E}">
        <p14:creationId xmlns:p14="http://schemas.microsoft.com/office/powerpoint/2010/main" val="253196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5" name="Google Shape;525;p58"/>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pic>
        <p:nvPicPr>
          <p:cNvPr id="526" name="Google Shape;526;p58"/>
          <p:cNvPicPr preferRelativeResize="0"/>
          <p:nvPr/>
        </p:nvPicPr>
        <p:blipFill rotWithShape="1">
          <a:blip r:embed="rId3">
            <a:alphaModFix/>
          </a:blip>
          <a:srcRect/>
          <a:stretch/>
        </p:blipFill>
        <p:spPr>
          <a:xfrm>
            <a:off x="9300235" y="5945955"/>
            <a:ext cx="2851663" cy="887549"/>
          </a:xfrm>
          <a:prstGeom prst="rect">
            <a:avLst/>
          </a:prstGeom>
          <a:noFill/>
          <a:ln>
            <a:noFill/>
          </a:ln>
        </p:spPr>
      </p:pic>
      <p:sp>
        <p:nvSpPr>
          <p:cNvPr id="528" name="Google Shape;528;p58"/>
          <p:cNvSpPr/>
          <p:nvPr/>
        </p:nvSpPr>
        <p:spPr>
          <a:xfrm>
            <a:off x="124692" y="6462037"/>
            <a:ext cx="9709200" cy="4080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Clr>
                <a:srgbClr val="000000"/>
              </a:buClr>
              <a:buSzPts val="1067"/>
              <a:buFont typeface="Fira Sans"/>
              <a:buNone/>
            </a:pPr>
            <a:endParaRPr sz="1067" dirty="0">
              <a:solidFill>
                <a:srgbClr val="000000"/>
              </a:solidFill>
              <a:latin typeface="Fira Sans"/>
              <a:ea typeface="Fira Sans"/>
              <a:cs typeface="Fira Sans"/>
              <a:sym typeface="Fira Sans"/>
            </a:endParaRPr>
          </a:p>
        </p:txBody>
      </p:sp>
      <p:sp>
        <p:nvSpPr>
          <p:cNvPr id="2" name="Retângulo 1"/>
          <p:cNvSpPr/>
          <p:nvPr/>
        </p:nvSpPr>
        <p:spPr>
          <a:xfrm>
            <a:off x="1561335" y="173265"/>
            <a:ext cx="9633635" cy="369332"/>
          </a:xfrm>
          <a:prstGeom prst="rect">
            <a:avLst/>
          </a:prstGeom>
        </p:spPr>
        <p:txBody>
          <a:bodyPr wrap="square">
            <a:spAutoFit/>
          </a:bodyPr>
          <a:lstStyle/>
          <a:p>
            <a:pPr lvl="0" algn="ctr">
              <a:buClr>
                <a:srgbClr val="FFFFFF"/>
              </a:buClr>
              <a:buSzPts val="2800"/>
            </a:pPr>
            <a:r>
              <a:rPr lang="pt-BR" b="1" dirty="0">
                <a:latin typeface="Tahoma"/>
                <a:ea typeface="Tahoma"/>
                <a:cs typeface="Tahoma"/>
                <a:sym typeface="Tahoma"/>
              </a:rPr>
              <a:t>Casos e óbitos de SRAG por covid-19 – Região Norte, até a SE 20 - 2021</a:t>
            </a:r>
          </a:p>
        </p:txBody>
      </p:sp>
      <p:sp>
        <p:nvSpPr>
          <p:cNvPr id="18"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92" y="1309185"/>
            <a:ext cx="6253461" cy="416842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8907" y="1414693"/>
            <a:ext cx="5914972" cy="3942793"/>
          </a:xfrm>
          <a:prstGeom prst="rect">
            <a:avLst/>
          </a:prstGeom>
        </p:spPr>
      </p:pic>
      <p:sp>
        <p:nvSpPr>
          <p:cNvPr id="9" name="Google Shape;528;p58"/>
          <p:cNvSpPr/>
          <p:nvPr/>
        </p:nvSpPr>
        <p:spPr>
          <a:xfrm>
            <a:off x="267174" y="6526516"/>
            <a:ext cx="9709200" cy="408000"/>
          </a:xfrm>
          <a:prstGeom prst="rect">
            <a:avLst/>
          </a:prstGeom>
          <a:noFill/>
          <a:ln>
            <a:noFill/>
          </a:ln>
        </p:spPr>
        <p:txBody>
          <a:bodyPr spcFirstLastPara="1" wrap="square" lIns="121900" tIns="60925" rIns="121900" bIns="60925" anchor="t" anchorCtr="0">
            <a:noAutofit/>
          </a:bodyPr>
          <a:lstStyle/>
          <a:p>
            <a:pPr lvl="0">
              <a:buClr>
                <a:srgbClr val="000000"/>
              </a:buClr>
              <a:buSzPts val="1067"/>
            </a:pPr>
            <a:r>
              <a:rPr lang="pt-BR" sz="1050" dirty="0"/>
              <a:t>Fonte: Secretarias Estaduais de Saúde – atualizado em 22/5/2021, às 19h.</a:t>
            </a:r>
            <a:endParaRPr sz="7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281327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5" name="Google Shape;525;p58"/>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pic>
        <p:nvPicPr>
          <p:cNvPr id="526" name="Google Shape;526;p58"/>
          <p:cNvPicPr preferRelativeResize="0"/>
          <p:nvPr/>
        </p:nvPicPr>
        <p:blipFill rotWithShape="1">
          <a:blip r:embed="rId3">
            <a:alphaModFix/>
          </a:blip>
          <a:srcRect/>
          <a:stretch/>
        </p:blipFill>
        <p:spPr>
          <a:xfrm>
            <a:off x="9300235" y="5945955"/>
            <a:ext cx="2851663" cy="887549"/>
          </a:xfrm>
          <a:prstGeom prst="rect">
            <a:avLst/>
          </a:prstGeom>
          <a:noFill/>
          <a:ln>
            <a:noFill/>
          </a:ln>
        </p:spPr>
      </p:pic>
      <p:sp>
        <p:nvSpPr>
          <p:cNvPr id="2" name="Retângulo 1"/>
          <p:cNvSpPr/>
          <p:nvPr/>
        </p:nvSpPr>
        <p:spPr>
          <a:xfrm>
            <a:off x="1561335" y="173265"/>
            <a:ext cx="9633635" cy="369332"/>
          </a:xfrm>
          <a:prstGeom prst="rect">
            <a:avLst/>
          </a:prstGeom>
        </p:spPr>
        <p:txBody>
          <a:bodyPr wrap="square">
            <a:spAutoFit/>
          </a:bodyPr>
          <a:lstStyle/>
          <a:p>
            <a:pPr lvl="0" algn="ctr">
              <a:buClr>
                <a:srgbClr val="FFFFFF"/>
              </a:buClr>
              <a:buSzPts val="2800"/>
            </a:pPr>
            <a:r>
              <a:rPr lang="pt-BR" b="1" dirty="0">
                <a:latin typeface="Tahoma"/>
                <a:ea typeface="Tahoma"/>
                <a:cs typeface="Tahoma"/>
                <a:sym typeface="Tahoma"/>
              </a:rPr>
              <a:t>Casos e óbitos de SRAG por covid-19 – Região Nordeste, até a SE 20 - 2021</a:t>
            </a:r>
          </a:p>
        </p:txBody>
      </p:sp>
      <p:sp>
        <p:nvSpPr>
          <p:cNvPr id="18"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36" y="1208636"/>
            <a:ext cx="7106918" cy="4737319"/>
          </a:xfrm>
          <a:prstGeom prst="rect">
            <a:avLst/>
          </a:prstGeom>
        </p:spPr>
      </p:pic>
      <p:pic>
        <p:nvPicPr>
          <p:cNvPr id="6" name="Imagem 5"/>
          <p:cNvPicPr>
            <a:picLocks noChangeAspect="1"/>
          </p:cNvPicPr>
          <p:nvPr/>
        </p:nvPicPr>
        <p:blipFill rotWithShape="1">
          <a:blip r:embed="rId5" cstate="print">
            <a:extLst>
              <a:ext uri="{28A0092B-C50C-407E-A947-70E740481C1C}">
                <a14:useLocalDpi xmlns:a14="http://schemas.microsoft.com/office/drawing/2010/main" val="0"/>
              </a:ext>
            </a:extLst>
          </a:blip>
          <a:srcRect r="15333"/>
          <a:stretch/>
        </p:blipFill>
        <p:spPr>
          <a:xfrm>
            <a:off x="5588792" y="1226298"/>
            <a:ext cx="6043432" cy="4757986"/>
          </a:xfrm>
          <a:prstGeom prst="rect">
            <a:avLst/>
          </a:prstGeom>
        </p:spPr>
      </p:pic>
      <p:sp>
        <p:nvSpPr>
          <p:cNvPr id="11" name="Google Shape;528;p58"/>
          <p:cNvSpPr/>
          <p:nvPr/>
        </p:nvSpPr>
        <p:spPr>
          <a:xfrm>
            <a:off x="267174" y="6526516"/>
            <a:ext cx="9709200" cy="408000"/>
          </a:xfrm>
          <a:prstGeom prst="rect">
            <a:avLst/>
          </a:prstGeom>
          <a:noFill/>
          <a:ln>
            <a:noFill/>
          </a:ln>
        </p:spPr>
        <p:txBody>
          <a:bodyPr spcFirstLastPara="1" wrap="square" lIns="121900" tIns="60925" rIns="121900" bIns="60925" anchor="t" anchorCtr="0">
            <a:noAutofit/>
          </a:bodyPr>
          <a:lstStyle/>
          <a:p>
            <a:pPr lvl="0">
              <a:buClr>
                <a:srgbClr val="000000"/>
              </a:buClr>
              <a:buSzPts val="1067"/>
            </a:pPr>
            <a:r>
              <a:rPr lang="pt-BR" sz="1050" dirty="0"/>
              <a:t>Fonte: Secretarias Estaduais de Saúde – atualizado em 22/5/2021, às 19h.</a:t>
            </a:r>
            <a:endParaRPr sz="7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111967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5" name="Google Shape;525;p58"/>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pic>
        <p:nvPicPr>
          <p:cNvPr id="526" name="Google Shape;526;p58"/>
          <p:cNvPicPr preferRelativeResize="0"/>
          <p:nvPr/>
        </p:nvPicPr>
        <p:blipFill rotWithShape="1">
          <a:blip r:embed="rId3">
            <a:alphaModFix/>
          </a:blip>
          <a:srcRect/>
          <a:stretch/>
        </p:blipFill>
        <p:spPr>
          <a:xfrm>
            <a:off x="9300235" y="5945955"/>
            <a:ext cx="2851663" cy="887549"/>
          </a:xfrm>
          <a:prstGeom prst="rect">
            <a:avLst/>
          </a:prstGeom>
          <a:noFill/>
          <a:ln>
            <a:noFill/>
          </a:ln>
        </p:spPr>
      </p:pic>
      <p:sp>
        <p:nvSpPr>
          <p:cNvPr id="2" name="Retângulo 1"/>
          <p:cNvSpPr/>
          <p:nvPr/>
        </p:nvSpPr>
        <p:spPr>
          <a:xfrm>
            <a:off x="1561335" y="173265"/>
            <a:ext cx="9633635" cy="369332"/>
          </a:xfrm>
          <a:prstGeom prst="rect">
            <a:avLst/>
          </a:prstGeom>
        </p:spPr>
        <p:txBody>
          <a:bodyPr wrap="square">
            <a:spAutoFit/>
          </a:bodyPr>
          <a:lstStyle/>
          <a:p>
            <a:pPr lvl="0" algn="ctr">
              <a:buClr>
                <a:srgbClr val="FFFFFF"/>
              </a:buClr>
              <a:buSzPts val="2800"/>
            </a:pPr>
            <a:r>
              <a:rPr lang="pt-BR" b="1" dirty="0">
                <a:latin typeface="Tahoma"/>
                <a:ea typeface="Tahoma"/>
                <a:cs typeface="Tahoma"/>
                <a:sym typeface="Tahoma"/>
              </a:rPr>
              <a:t>Casos e óbitos de SRAG por covid-19 – Região Sudeste, até a SE 20 - 2021</a:t>
            </a:r>
          </a:p>
        </p:txBody>
      </p:sp>
      <p:sp>
        <p:nvSpPr>
          <p:cNvPr id="18"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30" y="1385866"/>
            <a:ext cx="6298745" cy="4198608"/>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997" y="1385866"/>
            <a:ext cx="6337003" cy="4224110"/>
          </a:xfrm>
          <a:prstGeom prst="rect">
            <a:avLst/>
          </a:prstGeom>
        </p:spPr>
      </p:pic>
      <p:sp>
        <p:nvSpPr>
          <p:cNvPr id="11" name="Google Shape;528;p58"/>
          <p:cNvSpPr/>
          <p:nvPr/>
        </p:nvSpPr>
        <p:spPr>
          <a:xfrm>
            <a:off x="267174" y="6526516"/>
            <a:ext cx="9709200" cy="408000"/>
          </a:xfrm>
          <a:prstGeom prst="rect">
            <a:avLst/>
          </a:prstGeom>
          <a:noFill/>
          <a:ln>
            <a:noFill/>
          </a:ln>
        </p:spPr>
        <p:txBody>
          <a:bodyPr spcFirstLastPara="1" wrap="square" lIns="121900" tIns="60925" rIns="121900" bIns="60925" anchor="t" anchorCtr="0">
            <a:noAutofit/>
          </a:bodyPr>
          <a:lstStyle/>
          <a:p>
            <a:pPr lvl="0">
              <a:buClr>
                <a:srgbClr val="000000"/>
              </a:buClr>
              <a:buSzPts val="1067"/>
            </a:pPr>
            <a:r>
              <a:rPr lang="pt-BR" sz="1050" dirty="0"/>
              <a:t>Fonte: Secretarias Estaduais de Saúde – atualizado em 22/5/2021, às 19h.</a:t>
            </a:r>
            <a:endParaRPr sz="7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219362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5" name="Google Shape;525;p58"/>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pic>
        <p:nvPicPr>
          <p:cNvPr id="526" name="Google Shape;526;p58"/>
          <p:cNvPicPr preferRelativeResize="0"/>
          <p:nvPr/>
        </p:nvPicPr>
        <p:blipFill rotWithShape="1">
          <a:blip r:embed="rId3">
            <a:alphaModFix/>
          </a:blip>
          <a:srcRect/>
          <a:stretch/>
        </p:blipFill>
        <p:spPr>
          <a:xfrm>
            <a:off x="9300235" y="5945955"/>
            <a:ext cx="2851663" cy="887549"/>
          </a:xfrm>
          <a:prstGeom prst="rect">
            <a:avLst/>
          </a:prstGeom>
          <a:noFill/>
          <a:ln>
            <a:noFill/>
          </a:ln>
        </p:spPr>
      </p:pic>
      <p:sp>
        <p:nvSpPr>
          <p:cNvPr id="2" name="Retângulo 1"/>
          <p:cNvSpPr/>
          <p:nvPr/>
        </p:nvSpPr>
        <p:spPr>
          <a:xfrm>
            <a:off x="1561335" y="173265"/>
            <a:ext cx="9633635" cy="369332"/>
          </a:xfrm>
          <a:prstGeom prst="rect">
            <a:avLst/>
          </a:prstGeom>
        </p:spPr>
        <p:txBody>
          <a:bodyPr wrap="square">
            <a:spAutoFit/>
          </a:bodyPr>
          <a:lstStyle/>
          <a:p>
            <a:pPr lvl="0" algn="ctr">
              <a:buClr>
                <a:srgbClr val="FFFFFF"/>
              </a:buClr>
              <a:buSzPts val="2800"/>
            </a:pPr>
            <a:r>
              <a:rPr lang="pt-BR" b="1" dirty="0">
                <a:latin typeface="Tahoma"/>
                <a:ea typeface="Tahoma"/>
                <a:cs typeface="Tahoma"/>
                <a:sym typeface="Tahoma"/>
              </a:rPr>
              <a:t>Casos e óbitos de SRAG por covid-19 – Região Centro-Oeste, até a SE 20 - 2021</a:t>
            </a:r>
          </a:p>
        </p:txBody>
      </p:sp>
      <p:sp>
        <p:nvSpPr>
          <p:cNvPr id="18"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92" y="1155397"/>
            <a:ext cx="6789385" cy="4525658"/>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330" y="1144481"/>
            <a:ext cx="6619670" cy="4412530"/>
          </a:xfrm>
          <a:prstGeom prst="rect">
            <a:avLst/>
          </a:prstGeom>
        </p:spPr>
      </p:pic>
      <p:sp>
        <p:nvSpPr>
          <p:cNvPr id="12" name="Google Shape;528;p58"/>
          <p:cNvSpPr/>
          <p:nvPr/>
        </p:nvSpPr>
        <p:spPr>
          <a:xfrm>
            <a:off x="267174" y="6526516"/>
            <a:ext cx="9709200" cy="408000"/>
          </a:xfrm>
          <a:prstGeom prst="rect">
            <a:avLst/>
          </a:prstGeom>
          <a:noFill/>
          <a:ln>
            <a:noFill/>
          </a:ln>
        </p:spPr>
        <p:txBody>
          <a:bodyPr spcFirstLastPara="1" wrap="square" lIns="121900" tIns="60925" rIns="121900" bIns="60925" anchor="t" anchorCtr="0">
            <a:noAutofit/>
          </a:bodyPr>
          <a:lstStyle/>
          <a:p>
            <a:pPr lvl="0">
              <a:buClr>
                <a:srgbClr val="000000"/>
              </a:buClr>
              <a:buSzPts val="1067"/>
            </a:pPr>
            <a:r>
              <a:rPr lang="pt-BR" sz="1050" dirty="0"/>
              <a:t>Fonte: Secretarias Estaduais de Saúde – atualizado em 22/5/2021, às 19h.</a:t>
            </a:r>
            <a:endParaRPr sz="7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2236534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5" name="Google Shape;525;p58"/>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pic>
        <p:nvPicPr>
          <p:cNvPr id="526" name="Google Shape;526;p58"/>
          <p:cNvPicPr preferRelativeResize="0"/>
          <p:nvPr/>
        </p:nvPicPr>
        <p:blipFill rotWithShape="1">
          <a:blip r:embed="rId3">
            <a:alphaModFix/>
          </a:blip>
          <a:srcRect/>
          <a:stretch/>
        </p:blipFill>
        <p:spPr>
          <a:xfrm>
            <a:off x="9300235" y="5945955"/>
            <a:ext cx="2851663" cy="887549"/>
          </a:xfrm>
          <a:prstGeom prst="rect">
            <a:avLst/>
          </a:prstGeom>
          <a:noFill/>
          <a:ln>
            <a:noFill/>
          </a:ln>
        </p:spPr>
      </p:pic>
      <p:sp>
        <p:nvSpPr>
          <p:cNvPr id="2" name="Retângulo 1"/>
          <p:cNvSpPr/>
          <p:nvPr/>
        </p:nvSpPr>
        <p:spPr>
          <a:xfrm>
            <a:off x="1561335" y="173265"/>
            <a:ext cx="9633635" cy="369332"/>
          </a:xfrm>
          <a:prstGeom prst="rect">
            <a:avLst/>
          </a:prstGeom>
        </p:spPr>
        <p:txBody>
          <a:bodyPr wrap="square">
            <a:spAutoFit/>
          </a:bodyPr>
          <a:lstStyle/>
          <a:p>
            <a:pPr lvl="0" algn="ctr">
              <a:buClr>
                <a:srgbClr val="FFFFFF"/>
              </a:buClr>
              <a:buSzPts val="2800"/>
            </a:pPr>
            <a:r>
              <a:rPr lang="pt-BR" b="1" dirty="0">
                <a:latin typeface="Tahoma"/>
                <a:ea typeface="Tahoma"/>
                <a:cs typeface="Tahoma"/>
                <a:sym typeface="Tahoma"/>
              </a:rPr>
              <a:t>Casos e óbitos de SRAG por covid-19 – Região Sul, até a SE 20 - 2021</a:t>
            </a:r>
          </a:p>
        </p:txBody>
      </p:sp>
      <p:sp>
        <p:nvSpPr>
          <p:cNvPr id="18"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00" y="1308960"/>
            <a:ext cx="7085064" cy="4722751"/>
          </a:xfrm>
          <a:prstGeom prst="rect">
            <a:avLst/>
          </a:prstGeom>
        </p:spPr>
      </p:pic>
      <p:pic>
        <p:nvPicPr>
          <p:cNvPr id="7" name="Imagem 6"/>
          <p:cNvPicPr>
            <a:picLocks noChangeAspect="1"/>
          </p:cNvPicPr>
          <p:nvPr/>
        </p:nvPicPr>
        <p:blipFill rotWithShape="1">
          <a:blip r:embed="rId5" cstate="print">
            <a:extLst>
              <a:ext uri="{28A0092B-C50C-407E-A947-70E740481C1C}">
                <a14:useLocalDpi xmlns:a14="http://schemas.microsoft.com/office/drawing/2010/main" val="0"/>
              </a:ext>
            </a:extLst>
          </a:blip>
          <a:srcRect r="13981"/>
          <a:stretch/>
        </p:blipFill>
        <p:spPr>
          <a:xfrm>
            <a:off x="5766359" y="1284605"/>
            <a:ext cx="6094464" cy="4722751"/>
          </a:xfrm>
          <a:prstGeom prst="rect">
            <a:avLst/>
          </a:prstGeom>
        </p:spPr>
      </p:pic>
      <p:sp>
        <p:nvSpPr>
          <p:cNvPr id="12" name="Google Shape;528;p58"/>
          <p:cNvSpPr/>
          <p:nvPr/>
        </p:nvSpPr>
        <p:spPr>
          <a:xfrm>
            <a:off x="267174" y="6526516"/>
            <a:ext cx="9709200" cy="408000"/>
          </a:xfrm>
          <a:prstGeom prst="rect">
            <a:avLst/>
          </a:prstGeom>
          <a:noFill/>
          <a:ln>
            <a:noFill/>
          </a:ln>
        </p:spPr>
        <p:txBody>
          <a:bodyPr spcFirstLastPara="1" wrap="square" lIns="121900" tIns="60925" rIns="121900" bIns="60925" anchor="t" anchorCtr="0">
            <a:noAutofit/>
          </a:bodyPr>
          <a:lstStyle/>
          <a:p>
            <a:pPr lvl="0">
              <a:buClr>
                <a:srgbClr val="000000"/>
              </a:buClr>
              <a:buSzPts val="1067"/>
            </a:pPr>
            <a:r>
              <a:rPr lang="pt-BR" sz="1050" dirty="0"/>
              <a:t>Fonte: Secretarias Estaduais de Saúde – atualizado em 22/5/2021, às 19h.</a:t>
            </a:r>
            <a:endParaRPr sz="7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282085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0" y="0"/>
            <a:ext cx="12191040" cy="6856920"/>
          </a:xfrm>
          <a:prstGeom prst="rect">
            <a:avLst/>
          </a:prstGeom>
          <a:gradFill>
            <a:gsLst>
              <a:gs pos="0">
                <a:srgbClr val="C1D100"/>
              </a:gs>
              <a:gs pos="44200">
                <a:srgbClr val="43B087"/>
              </a:gs>
              <a:gs pos="100000">
                <a:srgbClr val="0082C6"/>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125" name="CustomShape 2"/>
          <p:cNvSpPr/>
          <p:nvPr/>
        </p:nvSpPr>
        <p:spPr>
          <a:xfrm>
            <a:off x="0" y="2988360"/>
            <a:ext cx="1219104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400" b="1" strike="noStrike" spc="-1">
                <a:solidFill>
                  <a:srgbClr val="FFFFFF"/>
                </a:solidFill>
                <a:latin typeface="Arial Black"/>
                <a:ea typeface="DejaVu Sans"/>
              </a:rPr>
              <a:t>TESTAGEM</a:t>
            </a:r>
            <a:endParaRPr lang="pt-BR" sz="4400" b="0" strike="noStrike" spc="-1">
              <a:latin typeface="Arial"/>
            </a:endParaRPr>
          </a:p>
        </p:txBody>
      </p:sp>
    </p:spTree>
    <p:extLst>
      <p:ext uri="{BB962C8B-B14F-4D97-AF65-F5344CB8AC3E}">
        <p14:creationId xmlns:p14="http://schemas.microsoft.com/office/powerpoint/2010/main" val="35667218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6" name="CustomShape 2"/>
          <p:cNvSpPr/>
          <p:nvPr/>
        </p:nvSpPr>
        <p:spPr>
          <a:xfrm>
            <a:off x="334780" y="2941169"/>
            <a:ext cx="2832120" cy="14648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lvl="0">
              <a:defRPr/>
            </a:pPr>
            <a:r>
              <a:rPr lang="pt-BR" sz="3000" b="1" spc="-1" dirty="0">
                <a:solidFill>
                  <a:srgbClr val="FFFFFF"/>
                </a:solidFill>
                <a:latin typeface="Arial Black"/>
              </a:rPr>
              <a:t>AVANÇO NA </a:t>
            </a:r>
          </a:p>
          <a:p>
            <a:pPr lvl="0">
              <a:defRPr/>
            </a:pPr>
            <a:r>
              <a:rPr lang="pt-BR" sz="3000" b="1" spc="-1" dirty="0">
                <a:solidFill>
                  <a:srgbClr val="FFFFFF"/>
                </a:solidFill>
                <a:latin typeface="Arial Black"/>
              </a:rPr>
              <a:t>TESTAGEM</a:t>
            </a:r>
          </a:p>
        </p:txBody>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9" name="CaixaDeTexto 8">
            <a:extLst>
              <a:ext uri="{FF2B5EF4-FFF2-40B4-BE49-F238E27FC236}">
                <a16:creationId xmlns:a16="http://schemas.microsoft.com/office/drawing/2014/main" id="{5AC0A408-8A4E-4240-87D6-DC9D9F8E7920}"/>
              </a:ext>
            </a:extLst>
          </p:cNvPr>
          <p:cNvSpPr txBox="1"/>
          <p:nvPr/>
        </p:nvSpPr>
        <p:spPr>
          <a:xfrm>
            <a:off x="2278175" y="6487956"/>
            <a:ext cx="60935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0000"/>
                </a:solidFill>
                <a:effectLst/>
                <a:uLnTx/>
                <a:uFillTx/>
                <a:latin typeface="Arial"/>
                <a:ea typeface="Fira Sans"/>
                <a:cs typeface="Fira Sans"/>
                <a:sym typeface="Fira Sans"/>
              </a:rPr>
              <a:t>Fonte: Ministério da Saúde/SVS/DAEVS/CGLAB</a:t>
            </a:r>
          </a:p>
        </p:txBody>
      </p:sp>
      <p:pic>
        <p:nvPicPr>
          <p:cNvPr id="2050" name="Picture 2" descr="https://lh3.googleusercontent.com/g9dl5qBKYy4cQJkVWFomqY_0LyZY_jcG7korNWG-36vp6-Rk7ojaEx5sTdRF3DvuqoQLqojJZgLcB__prOY9yfPONn95RCiFdMyXeo1_i92L7Pj4gGUw9RAvU1ht7dSZTY5VHU11F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617" y="2901697"/>
            <a:ext cx="6713585" cy="315958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433;p46"/>
          <p:cNvSpPr/>
          <p:nvPr/>
        </p:nvSpPr>
        <p:spPr>
          <a:xfrm>
            <a:off x="9518615" y="1083009"/>
            <a:ext cx="2222425" cy="1880327"/>
          </a:xfrm>
          <a:prstGeom prst="rect">
            <a:avLst/>
          </a:prstGeom>
          <a:solidFill>
            <a:srgbClr val="01662E"/>
          </a:solidFill>
          <a:ln>
            <a:noFill/>
          </a:ln>
        </p:spPr>
        <p:txBody>
          <a:bodyPr spcFirstLastPara="1" wrap="square" lIns="121900" tIns="60925" rIns="121900" bIns="60925" anchor="t" anchorCtr="0">
            <a:noAutofit/>
          </a:bodyPr>
          <a:lstStyle/>
          <a:p>
            <a:pPr lvl="0" algn="ctr"/>
            <a:r>
              <a:rPr lang="pt-BR" sz="1400" b="1" dirty="0">
                <a:solidFill>
                  <a:schemeClr val="bg1"/>
                </a:solidFill>
                <a:latin typeface="Tahoma"/>
                <a:ea typeface="Tahoma"/>
                <a:cs typeface="Tahoma"/>
                <a:sym typeface="Tahoma"/>
              </a:rPr>
              <a:t>Total: </a:t>
            </a:r>
            <a:r>
              <a:rPr lang="pt-BR" b="1" dirty="0">
                <a:solidFill>
                  <a:schemeClr val="bg1"/>
                </a:solidFill>
              </a:rPr>
              <a:t>20.059.320</a:t>
            </a:r>
          </a:p>
          <a:p>
            <a:pPr lvl="0" algn="ctr"/>
            <a:endParaRPr sz="1400" b="1" dirty="0">
              <a:solidFill>
                <a:srgbClr val="FFFFFF"/>
              </a:solidFill>
              <a:latin typeface="Tahoma"/>
              <a:ea typeface="Tahoma"/>
              <a:cs typeface="Tahoma"/>
              <a:sym typeface="Tahoma"/>
            </a:endParaRPr>
          </a:p>
          <a:p>
            <a:pPr lvl="0" algn="ctr"/>
            <a:r>
              <a:rPr lang="pt-BR" b="1" dirty="0">
                <a:solidFill>
                  <a:schemeClr val="bg1"/>
                </a:solidFill>
              </a:rPr>
              <a:t>19.924.472</a:t>
            </a:r>
          </a:p>
          <a:p>
            <a:pPr lvl="0" algn="ctr"/>
            <a:r>
              <a:rPr lang="pt-BR" sz="1400" b="1" dirty="0">
                <a:solidFill>
                  <a:srgbClr val="FFFFFF"/>
                </a:solidFill>
                <a:latin typeface="Tahoma"/>
                <a:ea typeface="Tahoma"/>
                <a:cs typeface="Tahoma"/>
                <a:sym typeface="Tahoma"/>
              </a:rPr>
              <a:t>Reações RT-</a:t>
            </a:r>
            <a:r>
              <a:rPr lang="pt-BR" sz="1400" b="1" dirty="0" err="1">
                <a:solidFill>
                  <a:srgbClr val="FFFFFF"/>
                </a:solidFill>
                <a:latin typeface="Tahoma"/>
                <a:ea typeface="Tahoma"/>
                <a:cs typeface="Tahoma"/>
                <a:sym typeface="Tahoma"/>
              </a:rPr>
              <a:t>qPCR</a:t>
            </a:r>
            <a:r>
              <a:rPr lang="pt-BR" sz="1400" b="1" dirty="0">
                <a:solidFill>
                  <a:srgbClr val="FFFFFF"/>
                </a:solidFill>
                <a:latin typeface="Tahoma"/>
                <a:ea typeface="Tahoma"/>
                <a:cs typeface="Tahoma"/>
                <a:sym typeface="Tahoma"/>
              </a:rPr>
              <a:t> distribuídas Brasil </a:t>
            </a:r>
            <a:endParaRPr lang="pt-BR" dirty="0"/>
          </a:p>
          <a:p>
            <a:pPr marL="0" marR="0" lvl="0" indent="0" algn="ctr" rtl="0">
              <a:spcBef>
                <a:spcPts val="0"/>
              </a:spcBef>
              <a:spcAft>
                <a:spcPts val="0"/>
              </a:spcAft>
              <a:buNone/>
            </a:pPr>
            <a:r>
              <a:rPr lang="pt-BR" sz="1400" b="1" dirty="0">
                <a:solidFill>
                  <a:srgbClr val="FFFFFF"/>
                </a:solidFill>
                <a:latin typeface="Tahoma"/>
                <a:ea typeface="Tahoma"/>
                <a:cs typeface="Tahoma"/>
                <a:sym typeface="Tahoma"/>
              </a:rPr>
              <a:t>+</a:t>
            </a:r>
            <a:endParaRPr dirty="0"/>
          </a:p>
          <a:p>
            <a:pPr marL="0" marR="0" lvl="0" indent="0" algn="ctr" rtl="0">
              <a:spcBef>
                <a:spcPts val="0"/>
              </a:spcBef>
              <a:spcAft>
                <a:spcPts val="0"/>
              </a:spcAft>
              <a:buNone/>
            </a:pPr>
            <a:r>
              <a:rPr lang="pt-BR" sz="1400" b="1" dirty="0">
                <a:solidFill>
                  <a:srgbClr val="FFFFFF"/>
                </a:solidFill>
                <a:latin typeface="Tahoma"/>
                <a:ea typeface="Tahoma"/>
                <a:cs typeface="Tahoma"/>
                <a:sym typeface="Tahoma"/>
              </a:rPr>
              <a:t>134.848 </a:t>
            </a:r>
            <a:endParaRPr dirty="0"/>
          </a:p>
          <a:p>
            <a:pPr marL="0" marR="0" lvl="0" indent="0" algn="ctr" rtl="0">
              <a:spcBef>
                <a:spcPts val="0"/>
              </a:spcBef>
              <a:spcAft>
                <a:spcPts val="0"/>
              </a:spcAft>
              <a:buNone/>
            </a:pPr>
            <a:r>
              <a:rPr lang="pt-BR" sz="1400" b="1" dirty="0">
                <a:solidFill>
                  <a:srgbClr val="FFFFFF"/>
                </a:solidFill>
                <a:latin typeface="Tahoma"/>
                <a:ea typeface="Tahoma"/>
                <a:cs typeface="Tahoma"/>
                <a:sym typeface="Tahoma"/>
              </a:rPr>
              <a:t>doação internacional</a:t>
            </a:r>
            <a:endParaRPr dirty="0"/>
          </a:p>
          <a:p>
            <a:pPr marL="0" marR="0" lvl="0" indent="0" algn="ctr" rtl="0">
              <a:spcBef>
                <a:spcPts val="0"/>
              </a:spcBef>
              <a:spcAft>
                <a:spcPts val="0"/>
              </a:spcAft>
              <a:buNone/>
            </a:pPr>
            <a:endParaRPr sz="1400" b="1" dirty="0">
              <a:solidFill>
                <a:srgbClr val="FFFFFF"/>
              </a:solidFill>
              <a:latin typeface="Fira Sans"/>
              <a:ea typeface="Fira Sans"/>
              <a:cs typeface="Fira Sans"/>
              <a:sym typeface="Fira Sans"/>
            </a:endParaRPr>
          </a:p>
        </p:txBody>
      </p:sp>
      <p:sp>
        <p:nvSpPr>
          <p:cNvPr id="13" name="CaixaDeTexto 12">
            <a:extLst>
              <a:ext uri="{FF2B5EF4-FFF2-40B4-BE49-F238E27FC236}">
                <a16:creationId xmlns:a16="http://schemas.microsoft.com/office/drawing/2014/main" id="{05798C25-9F6E-4FD6-A20F-BE6F1BE85634}"/>
              </a:ext>
            </a:extLst>
          </p:cNvPr>
          <p:cNvSpPr txBox="1"/>
          <p:nvPr/>
        </p:nvSpPr>
        <p:spPr>
          <a:xfrm>
            <a:off x="3146564" y="375123"/>
            <a:ext cx="9568721" cy="707886"/>
          </a:xfrm>
          <a:prstGeom prst="rect">
            <a:avLst/>
          </a:prstGeom>
          <a:noFill/>
        </p:spPr>
        <p:txBody>
          <a:bodyPr wrap="square">
            <a:spAutoFit/>
          </a:bodyPr>
          <a:lstStyle/>
          <a:p>
            <a:r>
              <a:rPr lang="pt-BR" sz="2000" b="1" dirty="0">
                <a:solidFill>
                  <a:schemeClr val="dk1"/>
                </a:solidFill>
                <a:latin typeface="Arial Black" panose="020B0A04020102020204" pitchFamily="34" charset="0"/>
                <a:ea typeface="Tahoma"/>
                <a:cs typeface="Tahoma"/>
                <a:sym typeface="Tahoma"/>
              </a:rPr>
              <a:t>Reações RT-</a:t>
            </a:r>
            <a:r>
              <a:rPr lang="pt-BR" sz="2000" b="1" dirty="0" err="1">
                <a:solidFill>
                  <a:schemeClr val="dk1"/>
                </a:solidFill>
                <a:latin typeface="Arial Black" panose="020B0A04020102020204" pitchFamily="34" charset="0"/>
                <a:ea typeface="Tahoma"/>
                <a:cs typeface="Tahoma"/>
                <a:sym typeface="Tahoma"/>
              </a:rPr>
              <a:t>qPCR</a:t>
            </a:r>
            <a:r>
              <a:rPr lang="pt-BR" sz="2000" b="1" dirty="0">
                <a:solidFill>
                  <a:schemeClr val="dk1"/>
                </a:solidFill>
                <a:latin typeface="Arial Black" panose="020B0A04020102020204" pitchFamily="34" charset="0"/>
                <a:ea typeface="Tahoma"/>
                <a:cs typeface="Tahoma"/>
                <a:sym typeface="Tahoma"/>
              </a:rPr>
              <a:t> distribuídas por mês de entrega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Arial Black" panose="020B0A04020102020204" pitchFamily="34" charset="0"/>
            </a:endParaRPr>
          </a:p>
        </p:txBody>
      </p:sp>
    </p:spTree>
    <p:extLst>
      <p:ext uri="{BB962C8B-B14F-4D97-AF65-F5344CB8AC3E}">
        <p14:creationId xmlns:p14="http://schemas.microsoft.com/office/powerpoint/2010/main" val="34992819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6" name="CustomShape 2"/>
          <p:cNvSpPr/>
          <p:nvPr/>
        </p:nvSpPr>
        <p:spPr>
          <a:xfrm>
            <a:off x="334780" y="2941169"/>
            <a:ext cx="2832120" cy="14648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lvl="0">
              <a:defRPr/>
            </a:pPr>
            <a:r>
              <a:rPr lang="pt-BR" sz="3000" b="1" spc="-1" dirty="0">
                <a:solidFill>
                  <a:srgbClr val="FFFFFF"/>
                </a:solidFill>
                <a:latin typeface="Arial Black"/>
              </a:rPr>
              <a:t>AVANÇO NA </a:t>
            </a:r>
          </a:p>
          <a:p>
            <a:pPr lvl="0">
              <a:defRPr/>
            </a:pPr>
            <a:r>
              <a:rPr lang="pt-BR" sz="3000" b="1" spc="-1" dirty="0">
                <a:solidFill>
                  <a:srgbClr val="FFFFFF"/>
                </a:solidFill>
                <a:latin typeface="Arial Black"/>
              </a:rPr>
              <a:t>TESTAGEM</a:t>
            </a:r>
          </a:p>
        </p:txBody>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14" name="Retângulo 13"/>
          <p:cNvSpPr/>
          <p:nvPr/>
        </p:nvSpPr>
        <p:spPr>
          <a:xfrm>
            <a:off x="2593892" y="6296595"/>
            <a:ext cx="6096000" cy="461665"/>
          </a:xfrm>
          <a:prstGeom prst="rect">
            <a:avLst/>
          </a:prstGeom>
        </p:spPr>
        <p:txBody>
          <a:bodyPr>
            <a:spAutoFit/>
          </a:bodyPr>
          <a:lstStyle/>
          <a:p>
            <a:pPr lvl="0"/>
            <a:r>
              <a:rPr lang="pt-BR" sz="1200" dirty="0">
                <a:solidFill>
                  <a:srgbClr val="000000"/>
                </a:solidFill>
                <a:ea typeface="Fira Sans"/>
                <a:cs typeface="Fira Sans"/>
                <a:sym typeface="Fira Sans"/>
              </a:rPr>
              <a:t>Fonte: Sistema Gerenciador de Ambiente Laboratorial (GAL), atualizado em </a:t>
            </a:r>
            <a:r>
              <a:rPr lang="pt-BR" sz="1200" dirty="0">
                <a:ea typeface="Fira Sans"/>
                <a:cs typeface="Fira Sans"/>
                <a:sym typeface="Fira Sans"/>
              </a:rPr>
              <a:t>25</a:t>
            </a:r>
            <a:r>
              <a:rPr lang="pt-BR" sz="1200" dirty="0">
                <a:solidFill>
                  <a:srgbClr val="000000"/>
                </a:solidFill>
                <a:ea typeface="Fira Sans"/>
                <a:cs typeface="Fira Sans"/>
                <a:sym typeface="Fira Sans"/>
              </a:rPr>
              <a:t>/05/2021, dados sujeito a alterações.</a:t>
            </a:r>
          </a:p>
        </p:txBody>
      </p:sp>
      <p:sp>
        <p:nvSpPr>
          <p:cNvPr id="15" name="Retângulo 14"/>
          <p:cNvSpPr/>
          <p:nvPr/>
        </p:nvSpPr>
        <p:spPr>
          <a:xfrm>
            <a:off x="3166900" y="431024"/>
            <a:ext cx="2403735" cy="388696"/>
          </a:xfrm>
          <a:prstGeom prst="rect">
            <a:avLst/>
          </a:prstGeom>
        </p:spPr>
        <p:txBody>
          <a:bodyPr wrap="none">
            <a:spAutoFit/>
          </a:bodyPr>
          <a:lstStyle/>
          <a:p>
            <a:pPr>
              <a:lnSpc>
                <a:spcPct val="107000"/>
              </a:lnSpc>
              <a:spcAft>
                <a:spcPts val="799"/>
              </a:spcAft>
            </a:pPr>
            <a:r>
              <a:rPr lang="pt-BR" b="1" spc="-1" dirty="0">
                <a:latin typeface="Arial Black"/>
              </a:rPr>
              <a:t>Testes realizados</a:t>
            </a:r>
            <a:endParaRPr lang="pt-BR" spc="-1" dirty="0"/>
          </a:p>
        </p:txBody>
      </p:sp>
      <p:pic>
        <p:nvPicPr>
          <p:cNvPr id="8" name="slide11" descr="Realizados Diário (2)">
            <a:extLst>
              <a:ext uri="{FF2B5EF4-FFF2-40B4-BE49-F238E27FC236}">
                <a16:creationId xmlns:a16="http://schemas.microsoft.com/office/drawing/2014/main" id="{FDAB0298-E4F1-4B8A-8D4C-A4AEE9DD7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752" y="1208056"/>
            <a:ext cx="8004328" cy="4010027"/>
          </a:xfrm>
          <a:prstGeom prst="rect">
            <a:avLst/>
          </a:prstGeom>
        </p:spPr>
      </p:pic>
    </p:spTree>
    <p:extLst>
      <p:ext uri="{BB962C8B-B14F-4D97-AF65-F5344CB8AC3E}">
        <p14:creationId xmlns:p14="http://schemas.microsoft.com/office/powerpoint/2010/main" val="381436845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0" y="0"/>
            <a:ext cx="12191040" cy="6856920"/>
          </a:xfrm>
          <a:prstGeom prst="rect">
            <a:avLst/>
          </a:prstGeom>
          <a:gradFill>
            <a:gsLst>
              <a:gs pos="0">
                <a:srgbClr val="C1D100"/>
              </a:gs>
              <a:gs pos="44200">
                <a:srgbClr val="43B087"/>
              </a:gs>
              <a:gs pos="100000">
                <a:srgbClr val="0082C6"/>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174" name="CustomShape 2"/>
          <p:cNvSpPr/>
          <p:nvPr/>
        </p:nvSpPr>
        <p:spPr>
          <a:xfrm>
            <a:off x="0" y="2988360"/>
            <a:ext cx="1219104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400" b="1" spc="-1" dirty="0">
                <a:solidFill>
                  <a:srgbClr val="FFFFFF"/>
                </a:solidFill>
                <a:latin typeface="Arial Black"/>
                <a:ea typeface="DejaVu Sans"/>
              </a:rPr>
              <a:t>S</a:t>
            </a:r>
            <a:r>
              <a:rPr lang="pt-BR" sz="4400" b="1" strike="noStrike" spc="-1" dirty="0">
                <a:solidFill>
                  <a:srgbClr val="FFFFFF"/>
                </a:solidFill>
                <a:latin typeface="Arial Black"/>
                <a:ea typeface="DejaVu Sans"/>
              </a:rPr>
              <a:t>ituação Epidemiológica Covid-19</a:t>
            </a:r>
            <a:endParaRPr lang="pt-BR" sz="44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6" name="CustomShape 2"/>
          <p:cNvSpPr/>
          <p:nvPr/>
        </p:nvSpPr>
        <p:spPr>
          <a:xfrm>
            <a:off x="334780" y="2941169"/>
            <a:ext cx="2832120" cy="14648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lvl="0">
              <a:defRPr/>
            </a:pPr>
            <a:r>
              <a:rPr lang="pt-BR" sz="3000" b="1" spc="-1" dirty="0">
                <a:solidFill>
                  <a:srgbClr val="FFFFFF"/>
                </a:solidFill>
                <a:latin typeface="Arial Black"/>
              </a:rPr>
              <a:t>AVANÇO NA </a:t>
            </a:r>
          </a:p>
          <a:p>
            <a:pPr lvl="0">
              <a:defRPr/>
            </a:pPr>
            <a:r>
              <a:rPr lang="pt-BR" sz="3000" b="1" spc="-1" dirty="0">
                <a:solidFill>
                  <a:srgbClr val="FFFFFF"/>
                </a:solidFill>
                <a:latin typeface="Arial Black"/>
              </a:rPr>
              <a:t>TESTAGEM</a:t>
            </a:r>
          </a:p>
        </p:txBody>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8" name="CaixaDeTexto 7">
            <a:extLst>
              <a:ext uri="{FF2B5EF4-FFF2-40B4-BE49-F238E27FC236}">
                <a16:creationId xmlns:a16="http://schemas.microsoft.com/office/drawing/2014/main" id="{5AC0A408-8A4E-4240-87D6-DC9D9F8E7920}"/>
              </a:ext>
            </a:extLst>
          </p:cNvPr>
          <p:cNvSpPr txBox="1"/>
          <p:nvPr/>
        </p:nvSpPr>
        <p:spPr>
          <a:xfrm>
            <a:off x="2255646" y="6464050"/>
            <a:ext cx="60935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0000"/>
                </a:solidFill>
                <a:effectLst/>
                <a:uLnTx/>
                <a:uFillTx/>
                <a:latin typeface="Arial"/>
                <a:ea typeface="Fira Sans"/>
                <a:cs typeface="Fira Sans"/>
                <a:sym typeface="Fira Sans"/>
              </a:rPr>
              <a:t>Fonte: Ministério da Saúde/SVS/DAEVS/CGLAB</a:t>
            </a:r>
          </a:p>
        </p:txBody>
      </p:sp>
      <p:sp>
        <p:nvSpPr>
          <p:cNvPr id="9" name="CustomShape 4"/>
          <p:cNvSpPr/>
          <p:nvPr/>
        </p:nvSpPr>
        <p:spPr>
          <a:xfrm>
            <a:off x="5051064" y="3596810"/>
            <a:ext cx="864000" cy="1794600"/>
          </a:xfrm>
          <a:prstGeom prst="rect">
            <a:avLst/>
          </a:prstGeom>
          <a:solidFill>
            <a:srgbClr val="43B087"/>
          </a:solidFill>
          <a:ln>
            <a:noFill/>
          </a:ln>
        </p:spPr>
        <p:style>
          <a:lnRef idx="2">
            <a:schemeClr val="accent1">
              <a:shade val="50000"/>
            </a:schemeClr>
          </a:lnRef>
          <a:fillRef idx="1">
            <a:schemeClr val="accent1"/>
          </a:fillRef>
          <a:effectRef idx="0">
            <a:schemeClr val="accent1"/>
          </a:effectRef>
          <a:fontRef idx="minor"/>
        </p:style>
      </p:sp>
      <p:sp>
        <p:nvSpPr>
          <p:cNvPr id="11" name="CustomShape 1"/>
          <p:cNvSpPr/>
          <p:nvPr/>
        </p:nvSpPr>
        <p:spPr>
          <a:xfrm>
            <a:off x="7972887" y="1434650"/>
            <a:ext cx="864000" cy="3956760"/>
          </a:xfrm>
          <a:prstGeom prst="rect">
            <a:avLst/>
          </a:prstGeom>
          <a:solidFill>
            <a:srgbClr val="0082C6"/>
          </a:solidFill>
          <a:ln>
            <a:noFill/>
          </a:ln>
        </p:spPr>
        <p:style>
          <a:lnRef idx="2">
            <a:schemeClr val="accent1">
              <a:shade val="50000"/>
            </a:schemeClr>
          </a:lnRef>
          <a:fillRef idx="1">
            <a:schemeClr val="accent1"/>
          </a:fillRef>
          <a:effectRef idx="0">
            <a:schemeClr val="accent1"/>
          </a:effectRef>
          <a:fontRef idx="minor"/>
        </p:style>
      </p:sp>
      <p:pic>
        <p:nvPicPr>
          <p:cNvPr id="12" name="Imagem 8"/>
          <p:cNvPicPr/>
          <p:nvPr/>
        </p:nvPicPr>
        <p:blipFill>
          <a:blip r:embed="rId3"/>
          <a:stretch/>
        </p:blipFill>
        <p:spPr>
          <a:xfrm rot="19965600">
            <a:off x="5506336" y="2874854"/>
            <a:ext cx="3331080" cy="952200"/>
          </a:xfrm>
          <a:prstGeom prst="rect">
            <a:avLst/>
          </a:prstGeom>
          <a:ln>
            <a:noFill/>
          </a:ln>
        </p:spPr>
      </p:pic>
      <p:sp>
        <p:nvSpPr>
          <p:cNvPr id="13" name="Retângulo 12"/>
          <p:cNvSpPr/>
          <p:nvPr/>
        </p:nvSpPr>
        <p:spPr>
          <a:xfrm>
            <a:off x="4905331" y="5391410"/>
            <a:ext cx="1245254" cy="276999"/>
          </a:xfrm>
          <a:prstGeom prst="rect">
            <a:avLst/>
          </a:prstGeom>
        </p:spPr>
        <p:txBody>
          <a:bodyPr wrap="square">
            <a:spAutoFit/>
          </a:bodyPr>
          <a:lstStyle/>
          <a:p>
            <a:pPr>
              <a:lnSpc>
                <a:spcPct val="100000"/>
              </a:lnSpc>
            </a:pPr>
            <a:r>
              <a:rPr lang="pt-BR" sz="1200" spc="-1" dirty="0">
                <a:solidFill>
                  <a:srgbClr val="44546A"/>
                </a:solidFill>
              </a:rPr>
              <a:t>março de 2020 </a:t>
            </a:r>
            <a:endParaRPr lang="pt-BR" sz="1200" spc="-1" dirty="0"/>
          </a:p>
        </p:txBody>
      </p:sp>
      <p:sp>
        <p:nvSpPr>
          <p:cNvPr id="16" name="Retângulo 15"/>
          <p:cNvSpPr/>
          <p:nvPr/>
        </p:nvSpPr>
        <p:spPr>
          <a:xfrm>
            <a:off x="7851967" y="5383543"/>
            <a:ext cx="1154419" cy="276999"/>
          </a:xfrm>
          <a:prstGeom prst="rect">
            <a:avLst/>
          </a:prstGeom>
        </p:spPr>
        <p:txBody>
          <a:bodyPr wrap="none">
            <a:spAutoFit/>
          </a:bodyPr>
          <a:lstStyle/>
          <a:p>
            <a:pPr>
              <a:lnSpc>
                <a:spcPct val="100000"/>
              </a:lnSpc>
            </a:pPr>
            <a:r>
              <a:rPr lang="pt-BR" sz="1200" spc="-1" dirty="0">
                <a:solidFill>
                  <a:srgbClr val="44546A"/>
                </a:solidFill>
              </a:rPr>
              <a:t>Maio de 2021 </a:t>
            </a:r>
            <a:endParaRPr lang="pt-BR" sz="1200" spc="-1" dirty="0"/>
          </a:p>
        </p:txBody>
      </p:sp>
      <p:sp>
        <p:nvSpPr>
          <p:cNvPr id="17" name="Retângulo 16"/>
          <p:cNvSpPr/>
          <p:nvPr/>
        </p:nvSpPr>
        <p:spPr>
          <a:xfrm>
            <a:off x="8904360" y="2290378"/>
            <a:ext cx="3165720" cy="2751522"/>
          </a:xfrm>
          <a:prstGeom prst="rect">
            <a:avLst/>
          </a:prstGeom>
        </p:spPr>
        <p:txBody>
          <a:bodyPr wrap="square">
            <a:spAutoFit/>
          </a:bodyPr>
          <a:lstStyle/>
          <a:p>
            <a:pPr lvl="0">
              <a:lnSpc>
                <a:spcPct val="115000"/>
              </a:lnSpc>
            </a:pPr>
            <a:r>
              <a:rPr lang="pt-BR" b="1" dirty="0">
                <a:solidFill>
                  <a:srgbClr val="000000"/>
                </a:solidFill>
                <a:ea typeface="Calibri"/>
                <a:cs typeface="Calibri"/>
                <a:sym typeface="Calibri"/>
              </a:rPr>
              <a:t>Média últimas 5 semanas (SE </a:t>
            </a:r>
            <a:r>
              <a:rPr lang="pt-BR" b="1" dirty="0">
                <a:ea typeface="Calibri"/>
                <a:cs typeface="Calibri"/>
                <a:sym typeface="Calibri"/>
              </a:rPr>
              <a:t>16-20</a:t>
            </a:r>
            <a:r>
              <a:rPr lang="pt-BR" b="1" dirty="0">
                <a:solidFill>
                  <a:srgbClr val="000000"/>
                </a:solidFill>
                <a:ea typeface="Calibri"/>
                <a:cs typeface="Calibri"/>
                <a:sym typeface="Calibri"/>
              </a:rPr>
              <a:t>)</a:t>
            </a:r>
          </a:p>
          <a:p>
            <a:pPr lvl="0">
              <a:lnSpc>
                <a:spcPct val="115000"/>
              </a:lnSpc>
            </a:pPr>
            <a:r>
              <a:rPr lang="pt-BR" b="1" dirty="0">
                <a:latin typeface="Arial Black" panose="020B0A04020102020204" pitchFamily="34" charset="0"/>
                <a:ea typeface="Calibri"/>
                <a:cs typeface="Calibri"/>
                <a:sym typeface="Calibri"/>
              </a:rPr>
              <a:t>444.806/semana </a:t>
            </a:r>
            <a:r>
              <a:rPr lang="pt-BR" b="1" dirty="0">
                <a:solidFill>
                  <a:srgbClr val="000000"/>
                </a:solidFill>
                <a:latin typeface="Arial Black" panose="020B0A04020102020204" pitchFamily="34" charset="0"/>
                <a:ea typeface="Calibri"/>
                <a:cs typeface="Calibri"/>
                <a:sym typeface="Calibri"/>
              </a:rPr>
              <a:t>ou 66.897/dia </a:t>
            </a:r>
          </a:p>
          <a:p>
            <a:pPr>
              <a:spcAft>
                <a:spcPts val="0"/>
              </a:spcAft>
            </a:pPr>
            <a:endParaRPr lang="pt-BR" b="1" spc="-1" dirty="0">
              <a:solidFill>
                <a:srgbClr val="44546A"/>
              </a:solidFill>
              <a:latin typeface="Arial Black" panose="020B0A04020102020204" pitchFamily="34" charset="0"/>
            </a:endParaRPr>
          </a:p>
          <a:p>
            <a:pPr>
              <a:spcAft>
                <a:spcPts val="0"/>
              </a:spcAft>
            </a:pPr>
            <a:endParaRPr lang="pt-BR" b="1" spc="-1" dirty="0">
              <a:solidFill>
                <a:srgbClr val="44546A"/>
              </a:solidFill>
              <a:latin typeface="Arial Black" panose="020B0A04020102020204" pitchFamily="34" charset="0"/>
            </a:endParaRPr>
          </a:p>
          <a:p>
            <a:pPr>
              <a:spcAft>
                <a:spcPts val="0"/>
              </a:spcAft>
            </a:pPr>
            <a:endParaRPr lang="pt-BR" b="1" spc="-1" dirty="0">
              <a:solidFill>
                <a:srgbClr val="44546A"/>
              </a:solidFill>
              <a:latin typeface="Arial Black" panose="020B0A04020102020204" pitchFamily="34" charset="0"/>
            </a:endParaRPr>
          </a:p>
          <a:p>
            <a:r>
              <a:rPr lang="pt-BR" b="1" dirty="0">
                <a:solidFill>
                  <a:srgbClr val="000000"/>
                </a:solidFill>
                <a:ea typeface="Calibri"/>
                <a:cs typeface="Calibri"/>
                <a:sym typeface="Calibri"/>
              </a:rPr>
              <a:t>Média geral: </a:t>
            </a:r>
            <a:r>
              <a:rPr lang="pt-BR" b="1" dirty="0">
                <a:solidFill>
                  <a:srgbClr val="000000"/>
                </a:solidFill>
                <a:latin typeface="Arial Black" panose="020B0A04020102020204" pitchFamily="34" charset="0"/>
                <a:ea typeface="Calibri"/>
                <a:cs typeface="Calibri"/>
                <a:sym typeface="Calibri"/>
              </a:rPr>
              <a:t>269.095/semana</a:t>
            </a:r>
          </a:p>
        </p:txBody>
      </p:sp>
      <p:sp>
        <p:nvSpPr>
          <p:cNvPr id="18" name="CustomShape 9"/>
          <p:cNvSpPr/>
          <p:nvPr/>
        </p:nvSpPr>
        <p:spPr>
          <a:xfrm>
            <a:off x="4981118" y="4271558"/>
            <a:ext cx="9788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b="1" strike="noStrike" spc="-1" dirty="0">
                <a:solidFill>
                  <a:schemeClr val="bg1"/>
                </a:solidFill>
                <a:latin typeface="Arial"/>
                <a:ea typeface="DejaVu Sans"/>
              </a:rPr>
              <a:t>1.148 </a:t>
            </a:r>
            <a:endParaRPr lang="pt-BR" b="0" strike="noStrike" spc="-1" dirty="0">
              <a:solidFill>
                <a:schemeClr val="bg1"/>
              </a:solidFill>
              <a:latin typeface="Arial"/>
            </a:endParaRPr>
          </a:p>
          <a:p>
            <a:pPr algn="ctr">
              <a:lnSpc>
                <a:spcPct val="100000"/>
              </a:lnSpc>
            </a:pPr>
            <a:r>
              <a:rPr lang="pt-BR" b="0" strike="noStrike" spc="-1" dirty="0">
                <a:solidFill>
                  <a:schemeClr val="bg1"/>
                </a:solidFill>
                <a:latin typeface="Arial"/>
                <a:ea typeface="DejaVu Sans"/>
              </a:rPr>
              <a:t>exames</a:t>
            </a:r>
            <a:endParaRPr lang="pt-BR" b="0" strike="noStrike" spc="-1" dirty="0">
              <a:solidFill>
                <a:schemeClr val="bg1"/>
              </a:solidFill>
              <a:latin typeface="Arial"/>
            </a:endParaRPr>
          </a:p>
        </p:txBody>
      </p:sp>
      <p:sp>
        <p:nvSpPr>
          <p:cNvPr id="19" name="Retângulo 18"/>
          <p:cNvSpPr/>
          <p:nvPr/>
        </p:nvSpPr>
        <p:spPr>
          <a:xfrm>
            <a:off x="7677673" y="3987726"/>
            <a:ext cx="1485515" cy="646331"/>
          </a:xfrm>
          <a:prstGeom prst="rect">
            <a:avLst/>
          </a:prstGeom>
        </p:spPr>
        <p:txBody>
          <a:bodyPr wrap="square">
            <a:spAutoFit/>
          </a:bodyPr>
          <a:lstStyle/>
          <a:p>
            <a:pPr algn="ctr">
              <a:lnSpc>
                <a:spcPct val="100000"/>
              </a:lnSpc>
            </a:pPr>
            <a:r>
              <a:rPr lang="pt-BR" b="1" dirty="0">
                <a:solidFill>
                  <a:schemeClr val="bg1"/>
                </a:solidFill>
              </a:rPr>
              <a:t>65.126</a:t>
            </a:r>
            <a:r>
              <a:rPr lang="pt-BR" dirty="0">
                <a:solidFill>
                  <a:schemeClr val="bg1"/>
                </a:solidFill>
                <a:latin typeface="Fira Sans Book"/>
              </a:rPr>
              <a:t> </a:t>
            </a:r>
            <a:endParaRPr lang="pt-BR" spc="-1" dirty="0">
              <a:solidFill>
                <a:schemeClr val="bg1"/>
              </a:solidFill>
            </a:endParaRPr>
          </a:p>
          <a:p>
            <a:pPr algn="ctr">
              <a:lnSpc>
                <a:spcPct val="100000"/>
              </a:lnSpc>
            </a:pPr>
            <a:r>
              <a:rPr lang="pt-BR" spc="-1" dirty="0">
                <a:solidFill>
                  <a:schemeClr val="bg1"/>
                </a:solidFill>
              </a:rPr>
              <a:t>exames</a:t>
            </a:r>
          </a:p>
        </p:txBody>
      </p:sp>
      <p:sp>
        <p:nvSpPr>
          <p:cNvPr id="38" name="Retângulo 37"/>
          <p:cNvSpPr/>
          <p:nvPr/>
        </p:nvSpPr>
        <p:spPr>
          <a:xfrm>
            <a:off x="2880890" y="408152"/>
            <a:ext cx="4518545" cy="388696"/>
          </a:xfrm>
          <a:prstGeom prst="rect">
            <a:avLst/>
          </a:prstGeom>
        </p:spPr>
        <p:txBody>
          <a:bodyPr wrap="none">
            <a:spAutoFit/>
          </a:bodyPr>
          <a:lstStyle/>
          <a:p>
            <a:pPr>
              <a:lnSpc>
                <a:spcPct val="107000"/>
              </a:lnSpc>
              <a:spcAft>
                <a:spcPts val="799"/>
              </a:spcAft>
            </a:pPr>
            <a:r>
              <a:rPr lang="pt-BR" b="1" spc="-1" dirty="0">
                <a:latin typeface="Arial Black"/>
              </a:rPr>
              <a:t>Média de testes realizados por dia</a:t>
            </a:r>
            <a:endParaRPr lang="pt-BR" spc="-1" dirty="0"/>
          </a:p>
        </p:txBody>
      </p:sp>
    </p:spTree>
    <p:extLst>
      <p:ext uri="{BB962C8B-B14F-4D97-AF65-F5344CB8AC3E}">
        <p14:creationId xmlns:p14="http://schemas.microsoft.com/office/powerpoint/2010/main" val="16967521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ine 1"/>
          <p:cNvSpPr/>
          <p:nvPr/>
        </p:nvSpPr>
        <p:spPr>
          <a:xfrm>
            <a:off x="959371" y="830880"/>
            <a:ext cx="10992990" cy="21447"/>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50" name="CustomShape 3"/>
          <p:cNvSpPr/>
          <p:nvPr/>
        </p:nvSpPr>
        <p:spPr>
          <a:xfrm>
            <a:off x="7817760" y="4320360"/>
            <a:ext cx="9788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b="1" strike="noStrike" spc="-1">
                <a:solidFill>
                  <a:srgbClr val="FFFFFF"/>
                </a:solidFill>
                <a:latin typeface="Arial"/>
                <a:ea typeface="DejaVu Sans"/>
              </a:rPr>
              <a:t>65.588</a:t>
            </a:r>
            <a:endParaRPr lang="pt-BR" sz="1800" b="0" strike="noStrike" spc="-1">
              <a:latin typeface="Arial"/>
            </a:endParaRPr>
          </a:p>
          <a:p>
            <a:pPr algn="ctr">
              <a:lnSpc>
                <a:spcPct val="100000"/>
              </a:lnSpc>
            </a:pPr>
            <a:r>
              <a:rPr lang="pt-BR" sz="1800" b="0" strike="noStrike" spc="-1">
                <a:solidFill>
                  <a:srgbClr val="FFFFFF"/>
                </a:solidFill>
                <a:latin typeface="Arial"/>
                <a:ea typeface="DejaVu Sans"/>
              </a:rPr>
              <a:t>exames</a:t>
            </a:r>
            <a:endParaRPr lang="pt-BR" sz="1800" b="0" strike="noStrike" spc="-1">
              <a:latin typeface="Arial"/>
            </a:endParaRPr>
          </a:p>
        </p:txBody>
      </p:sp>
      <p:sp>
        <p:nvSpPr>
          <p:cNvPr id="151" name="CustomShape 4"/>
          <p:cNvSpPr/>
          <p:nvPr/>
        </p:nvSpPr>
        <p:spPr>
          <a:xfrm>
            <a:off x="242439" y="2536265"/>
            <a:ext cx="36471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000" b="1" strike="noStrike" spc="-1" dirty="0">
                <a:solidFill>
                  <a:srgbClr val="FFFFFF"/>
                </a:solidFill>
                <a:latin typeface="Arial Black"/>
                <a:ea typeface="DejaVu Sans"/>
              </a:rPr>
              <a:t>AVANÇO NA TESTAGEM</a:t>
            </a:r>
          </a:p>
          <a:p>
            <a:endParaRPr lang="pt-BR" sz="3000" b="1" spc="-1" dirty="0">
              <a:solidFill>
                <a:srgbClr val="FFFFFF"/>
              </a:solidFill>
              <a:latin typeface="Arial Black"/>
              <a:ea typeface="Calibri"/>
              <a:sym typeface="Calibri"/>
            </a:endParaRPr>
          </a:p>
          <a:p>
            <a:r>
              <a:rPr lang="pt-BR" sz="3200" b="1" dirty="0">
                <a:solidFill>
                  <a:schemeClr val="bg1"/>
                </a:solidFill>
                <a:latin typeface="Calibri"/>
                <a:ea typeface="Calibri"/>
                <a:cs typeface="Calibri"/>
                <a:sym typeface="Calibri"/>
              </a:rPr>
              <a:t>15.157.003 exames analisados</a:t>
            </a:r>
          </a:p>
          <a:p>
            <a:pPr>
              <a:lnSpc>
                <a:spcPct val="100000"/>
              </a:lnSpc>
            </a:pPr>
            <a:endParaRPr lang="pt-BR" sz="3000" b="1" strike="noStrike" spc="-1" dirty="0">
              <a:solidFill>
                <a:srgbClr val="FFFFFF"/>
              </a:solidFill>
              <a:latin typeface="Arial Black"/>
              <a:ea typeface="DejaVu Sans"/>
            </a:endParaRPr>
          </a:p>
          <a:p>
            <a:pPr>
              <a:lnSpc>
                <a:spcPct val="100000"/>
              </a:lnSpc>
            </a:pPr>
            <a:endParaRPr lang="pt-BR" sz="3000" b="0" strike="noStrike" spc="-1" dirty="0">
              <a:latin typeface="Arial"/>
            </a:endParaRPr>
          </a:p>
        </p:txBody>
      </p:sp>
      <p:sp>
        <p:nvSpPr>
          <p:cNvPr id="152" name="CustomShape 5"/>
          <p:cNvSpPr/>
          <p:nvPr/>
        </p:nvSpPr>
        <p:spPr>
          <a:xfrm>
            <a:off x="4768560" y="4266720"/>
            <a:ext cx="9788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b="1" strike="noStrike" spc="-1">
                <a:solidFill>
                  <a:srgbClr val="FFFFFF"/>
                </a:solidFill>
                <a:latin typeface="Arial"/>
                <a:ea typeface="DejaVu Sans"/>
              </a:rPr>
              <a:t>1.148 </a:t>
            </a:r>
            <a:endParaRPr lang="pt-BR" sz="1800" b="0" strike="noStrike" spc="-1">
              <a:latin typeface="Arial"/>
            </a:endParaRPr>
          </a:p>
          <a:p>
            <a:pPr algn="ctr">
              <a:lnSpc>
                <a:spcPct val="100000"/>
              </a:lnSpc>
            </a:pPr>
            <a:r>
              <a:rPr lang="pt-BR" sz="1800" b="0" strike="noStrike" spc="-1">
                <a:solidFill>
                  <a:srgbClr val="FFFFFF"/>
                </a:solidFill>
                <a:latin typeface="Arial"/>
                <a:ea typeface="DejaVu Sans"/>
              </a:rPr>
              <a:t>exames</a:t>
            </a:r>
            <a:endParaRPr lang="pt-BR" sz="1800" b="0" strike="noStrike" spc="-1">
              <a:latin typeface="Arial"/>
            </a:endParaRPr>
          </a:p>
        </p:txBody>
      </p:sp>
      <p:sp>
        <p:nvSpPr>
          <p:cNvPr id="154" name="CustomShape 6"/>
          <p:cNvSpPr/>
          <p:nvPr/>
        </p:nvSpPr>
        <p:spPr>
          <a:xfrm>
            <a:off x="5052240" y="5620320"/>
            <a:ext cx="6900120" cy="40680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lstStyle/>
          <a:p>
            <a:pPr>
              <a:lnSpc>
                <a:spcPct val="100000"/>
              </a:lnSpc>
            </a:pPr>
            <a:endParaRPr lang="pt-BR" sz="1000" b="0" strike="noStrike" spc="-1" dirty="0">
              <a:latin typeface="Arial"/>
            </a:endParaRPr>
          </a:p>
        </p:txBody>
      </p:sp>
      <p:sp>
        <p:nvSpPr>
          <p:cNvPr id="11" name="CaixaDeTexto 10">
            <a:extLst>
              <a:ext uri="{FF2B5EF4-FFF2-40B4-BE49-F238E27FC236}">
                <a16:creationId xmlns:a16="http://schemas.microsoft.com/office/drawing/2014/main" id="{64328C18-A250-4302-B62F-1146601250C8}"/>
              </a:ext>
            </a:extLst>
          </p:cNvPr>
          <p:cNvSpPr txBox="1"/>
          <p:nvPr/>
        </p:nvSpPr>
        <p:spPr>
          <a:xfrm>
            <a:off x="686482" y="5481270"/>
            <a:ext cx="11155748" cy="729430"/>
          </a:xfrm>
          <a:prstGeom prst="rect">
            <a:avLst/>
          </a:prstGeom>
          <a:noFill/>
        </p:spPr>
        <p:txBody>
          <a:bodyPr wrap="square">
            <a:spAutoFit/>
          </a:bodyPr>
          <a:lstStyle/>
          <a:p>
            <a:pPr marL="0" marR="0" lvl="0" indent="0" algn="l" rtl="0">
              <a:lnSpc>
                <a:spcPct val="115000"/>
              </a:lnSpc>
              <a:spcBef>
                <a:spcPts val="0"/>
              </a:spcBef>
              <a:spcAft>
                <a:spcPts val="0"/>
              </a:spcAft>
              <a:buNone/>
            </a:pPr>
            <a:r>
              <a:rPr lang="pt-BR" sz="1200" dirty="0">
                <a:solidFill>
                  <a:srgbClr val="000000"/>
                </a:solidFill>
                <a:latin typeface="+mj-lt"/>
                <a:ea typeface="Fira Sans"/>
                <a:cs typeface="Fira Sans"/>
                <a:sym typeface="Fira Sans"/>
              </a:rPr>
              <a:t>Fonte: </a:t>
            </a:r>
            <a:r>
              <a:rPr lang="pt-BR" sz="1200" b="1" dirty="0">
                <a:solidFill>
                  <a:srgbClr val="000000"/>
                </a:solidFill>
                <a:latin typeface="+mj-lt"/>
                <a:ea typeface="Fira Sans"/>
                <a:cs typeface="Fira Sans"/>
                <a:sym typeface="Fira Sans"/>
              </a:rPr>
              <a:t>*RT-</a:t>
            </a:r>
            <a:r>
              <a:rPr lang="pt-BR" sz="1200" b="1" dirty="0" err="1">
                <a:solidFill>
                  <a:srgbClr val="000000"/>
                </a:solidFill>
                <a:latin typeface="+mj-lt"/>
                <a:ea typeface="Fira Sans"/>
                <a:cs typeface="Fira Sans"/>
                <a:sym typeface="Fira Sans"/>
              </a:rPr>
              <a:t>qPCR</a:t>
            </a:r>
            <a:r>
              <a:rPr lang="pt-BR" sz="1200" b="1" dirty="0">
                <a:solidFill>
                  <a:srgbClr val="000000"/>
                </a:solidFill>
                <a:latin typeface="+mj-lt"/>
                <a:ea typeface="Fira Sans"/>
                <a:cs typeface="Fira Sans"/>
                <a:sym typeface="Fira Sans"/>
              </a:rPr>
              <a:t>:</a:t>
            </a:r>
            <a:r>
              <a:rPr lang="pt-BR" sz="1200" dirty="0">
                <a:solidFill>
                  <a:srgbClr val="000000"/>
                </a:solidFill>
                <a:latin typeface="+mj-lt"/>
                <a:ea typeface="Fira Sans"/>
                <a:cs typeface="Fira Sans"/>
                <a:sym typeface="Fira Sans"/>
              </a:rPr>
              <a:t> Sistema de Gerenciamento de Ambiente Laboratorial e Banco de Dados enviado pelos Lab. Privados. </a:t>
            </a:r>
            <a:r>
              <a:rPr lang="pt-BR" sz="1200" b="1" dirty="0">
                <a:solidFill>
                  <a:srgbClr val="000000"/>
                </a:solidFill>
                <a:latin typeface="+mj-lt"/>
                <a:ea typeface="Fira Sans"/>
                <a:cs typeface="Fira Sans"/>
                <a:sym typeface="Fira Sans"/>
              </a:rPr>
              <a:t>Sorológicos e testes rápidos:</a:t>
            </a:r>
            <a:r>
              <a:rPr lang="pt-BR" sz="1200" dirty="0">
                <a:solidFill>
                  <a:srgbClr val="000000"/>
                </a:solidFill>
                <a:latin typeface="+mj-lt"/>
                <a:ea typeface="Fira Sans"/>
                <a:cs typeface="Fira Sans"/>
                <a:sym typeface="Fira Sans"/>
              </a:rPr>
              <a:t> e-SUS Notifica (atualizado em </a:t>
            </a:r>
            <a:r>
              <a:rPr lang="pt-BR" sz="1200" dirty="0">
                <a:latin typeface="+mj-lt"/>
                <a:ea typeface="Fira Sans"/>
                <a:cs typeface="Fira Sans"/>
                <a:sym typeface="Fira Sans"/>
              </a:rPr>
              <a:t>25/</a:t>
            </a:r>
            <a:r>
              <a:rPr lang="pt-BR" sz="1200" dirty="0">
                <a:solidFill>
                  <a:srgbClr val="000000"/>
                </a:solidFill>
                <a:latin typeface="+mj-lt"/>
                <a:ea typeface="Fira Sans"/>
                <a:cs typeface="Fira Sans"/>
                <a:sym typeface="Fira Sans"/>
              </a:rPr>
              <a:t>05/2021). </a:t>
            </a:r>
          </a:p>
          <a:p>
            <a:pPr marL="0" marR="0" lvl="0" indent="0" algn="l" rtl="0">
              <a:lnSpc>
                <a:spcPct val="115000"/>
              </a:lnSpc>
              <a:spcBef>
                <a:spcPts val="0"/>
              </a:spcBef>
              <a:spcAft>
                <a:spcPts val="0"/>
              </a:spcAft>
              <a:buNone/>
            </a:pPr>
            <a:r>
              <a:rPr lang="pt-BR" sz="1200" dirty="0">
                <a:solidFill>
                  <a:srgbClr val="000000"/>
                </a:solidFill>
                <a:latin typeface="+mj-lt"/>
                <a:ea typeface="Fira Sans"/>
                <a:cs typeface="Fira Sans"/>
                <a:sym typeface="Fira Sans"/>
              </a:rPr>
              <a:t>Dados sujeitos à alterações.</a:t>
            </a:r>
          </a:p>
        </p:txBody>
      </p:sp>
      <p:sp>
        <p:nvSpPr>
          <p:cNvPr id="13" name="CaixaDeTexto 12">
            <a:extLst>
              <a:ext uri="{FF2B5EF4-FFF2-40B4-BE49-F238E27FC236}">
                <a16:creationId xmlns:a16="http://schemas.microsoft.com/office/drawing/2014/main" id="{5CD64815-09AC-4322-A201-D33271C0BA1C}"/>
              </a:ext>
            </a:extLst>
          </p:cNvPr>
          <p:cNvSpPr txBox="1"/>
          <p:nvPr/>
        </p:nvSpPr>
        <p:spPr>
          <a:xfrm>
            <a:off x="1071232" y="427491"/>
            <a:ext cx="10785989" cy="400110"/>
          </a:xfrm>
          <a:prstGeom prst="rect">
            <a:avLst/>
          </a:prstGeom>
          <a:noFill/>
        </p:spPr>
        <p:txBody>
          <a:bodyPr wrap="square">
            <a:spAutoFit/>
          </a:bodyPr>
          <a:lstStyle/>
          <a:p>
            <a:pPr marL="0" marR="0" lvl="0" indent="0" algn="l" rtl="0">
              <a:spcBef>
                <a:spcPts val="0"/>
              </a:spcBef>
              <a:spcAft>
                <a:spcPts val="0"/>
              </a:spcAft>
              <a:buNone/>
            </a:pPr>
            <a:r>
              <a:rPr lang="pt-BR" sz="2000" b="1" dirty="0">
                <a:latin typeface="Arial Black" panose="020B0A04020102020204" pitchFamily="34" charset="0"/>
                <a:ea typeface="Tahoma"/>
                <a:cs typeface="Tahoma"/>
                <a:sym typeface="Tahoma"/>
              </a:rPr>
              <a:t>Exames RT- </a:t>
            </a:r>
            <a:r>
              <a:rPr lang="pt-BR" sz="2000" b="1" dirty="0" err="1">
                <a:latin typeface="Arial Black" panose="020B0A04020102020204" pitchFamily="34" charset="0"/>
                <a:ea typeface="Tahoma"/>
                <a:cs typeface="Tahoma"/>
                <a:sym typeface="Tahoma"/>
              </a:rPr>
              <a:t>qPCR</a:t>
            </a:r>
            <a:r>
              <a:rPr lang="pt-BR" sz="2000" b="1" dirty="0">
                <a:latin typeface="Arial Black" panose="020B0A04020102020204" pitchFamily="34" charset="0"/>
                <a:ea typeface="Tahoma"/>
                <a:cs typeface="Tahoma"/>
                <a:sym typeface="Tahoma"/>
              </a:rPr>
              <a:t> e Sorológicos para Covid-19 realizados - SE 20/2021</a:t>
            </a:r>
          </a:p>
        </p:txBody>
      </p:sp>
      <p:graphicFrame>
        <p:nvGraphicFramePr>
          <p:cNvPr id="10" name="Google Shape;457;p48"/>
          <p:cNvGraphicFramePr/>
          <p:nvPr>
            <p:extLst>
              <p:ext uri="{D42A27DB-BD31-4B8C-83A1-F6EECF244321}">
                <p14:modId xmlns:p14="http://schemas.microsoft.com/office/powerpoint/2010/main" val="2666839485"/>
              </p:ext>
            </p:extLst>
          </p:nvPr>
        </p:nvGraphicFramePr>
        <p:xfrm>
          <a:off x="685149" y="1221970"/>
          <a:ext cx="10883395" cy="4110820"/>
        </p:xfrm>
        <a:graphic>
          <a:graphicData uri="http://schemas.openxmlformats.org/drawingml/2006/table">
            <a:tbl>
              <a:tblPr>
                <a:noFill/>
              </a:tblPr>
              <a:tblGrid>
                <a:gridCol w="3193304">
                  <a:extLst>
                    <a:ext uri="{9D8B030D-6E8A-4147-A177-3AD203B41FA5}">
                      <a16:colId xmlns:a16="http://schemas.microsoft.com/office/drawing/2014/main" val="20000"/>
                    </a:ext>
                  </a:extLst>
                </a:gridCol>
                <a:gridCol w="2248393">
                  <a:extLst>
                    <a:ext uri="{9D8B030D-6E8A-4147-A177-3AD203B41FA5}">
                      <a16:colId xmlns:a16="http://schemas.microsoft.com/office/drawing/2014/main" val="20001"/>
                    </a:ext>
                  </a:extLst>
                </a:gridCol>
                <a:gridCol w="2720849">
                  <a:extLst>
                    <a:ext uri="{9D8B030D-6E8A-4147-A177-3AD203B41FA5}">
                      <a16:colId xmlns:a16="http://schemas.microsoft.com/office/drawing/2014/main" val="20002"/>
                    </a:ext>
                  </a:extLst>
                </a:gridCol>
                <a:gridCol w="2720849">
                  <a:extLst>
                    <a:ext uri="{9D8B030D-6E8A-4147-A177-3AD203B41FA5}">
                      <a16:colId xmlns:a16="http://schemas.microsoft.com/office/drawing/2014/main" val="20003"/>
                    </a:ext>
                  </a:extLst>
                </a:gridCol>
              </a:tblGrid>
              <a:tr h="587260">
                <a:tc>
                  <a:txBody>
                    <a:bodyPr/>
                    <a:lstStyle/>
                    <a:p>
                      <a:pPr marL="0" marR="0" lvl="0" indent="0" algn="l" rtl="0">
                        <a:lnSpc>
                          <a:spcPct val="100000"/>
                        </a:lnSpc>
                        <a:spcBef>
                          <a:spcPts val="0"/>
                        </a:spcBef>
                        <a:spcAft>
                          <a:spcPts val="0"/>
                        </a:spcAft>
                        <a:buClr>
                          <a:srgbClr val="000000"/>
                        </a:buClr>
                        <a:buSzPts val="1600"/>
                        <a:buFont typeface="Arial"/>
                        <a:buNone/>
                      </a:pPr>
                      <a:r>
                        <a:rPr lang="pt-BR" sz="1600" b="1" u="none" strike="noStrike" cap="none" dirty="0">
                          <a:latin typeface="Calibri"/>
                          <a:ea typeface="Calibri"/>
                          <a:cs typeface="Calibri"/>
                          <a:sym typeface="Calibri"/>
                        </a:rPr>
                        <a:t>Tipo de Teste</a:t>
                      </a:r>
                      <a:endParaRPr sz="1600" b="1" u="none" strike="noStrike" cap="none" dirty="0">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solidFill>
                      <a:srgbClr val="FFC000"/>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b="1" u="none" strike="noStrike" cap="none" dirty="0">
                          <a:latin typeface="Calibri"/>
                          <a:ea typeface="Calibri"/>
                          <a:cs typeface="Calibri"/>
                          <a:sym typeface="Calibri"/>
                        </a:rPr>
                        <a:t>Exames Realizados</a:t>
                      </a:r>
                      <a:endParaRPr sz="1600" b="1" u="none" strike="noStrike" cap="none" dirty="0">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solidFill>
                      <a:srgbClr val="FFC000"/>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b="1" u="none" strike="noStrike" cap="none" dirty="0">
                          <a:latin typeface="Calibri"/>
                          <a:ea typeface="Calibri"/>
                          <a:cs typeface="Calibri"/>
                          <a:sym typeface="Calibri"/>
                        </a:rPr>
                        <a:t>Exames Positivos</a:t>
                      </a:r>
                      <a:endParaRPr sz="1600" b="1" u="none" strike="noStrike" cap="none" dirty="0">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1600" b="1" u="none" strike="noStrike" cap="none">
                          <a:latin typeface="Calibri"/>
                          <a:ea typeface="Calibri"/>
                          <a:cs typeface="Calibri"/>
                          <a:sym typeface="Calibri"/>
                        </a:rPr>
                        <a:t>% Positivos</a:t>
                      </a:r>
                      <a:endParaRPr sz="1600" b="1" u="none" strike="noStrike" cap="none">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587260">
                <a:tc>
                  <a:txBody>
                    <a:bodyPr/>
                    <a:lstStyle/>
                    <a:p>
                      <a:pPr marL="0" marR="0" lvl="0" indent="0" algn="l" rtl="0">
                        <a:lnSpc>
                          <a:spcPct val="100000"/>
                        </a:lnSpc>
                        <a:spcBef>
                          <a:spcPts val="0"/>
                        </a:spcBef>
                        <a:spcAft>
                          <a:spcPts val="0"/>
                        </a:spcAft>
                        <a:buClr>
                          <a:srgbClr val="000000"/>
                        </a:buClr>
                        <a:buSzPts val="1600"/>
                        <a:buFont typeface="Arial"/>
                        <a:buNone/>
                      </a:pPr>
                      <a:r>
                        <a:rPr lang="pt-BR" sz="1600" u="none" strike="noStrike" cap="none">
                          <a:latin typeface="Calibri"/>
                          <a:ea typeface="Calibri"/>
                          <a:cs typeface="Calibri"/>
                          <a:sym typeface="Calibri"/>
                        </a:rPr>
                        <a:t>RT-qPCR (Lab. públicos*)</a:t>
                      </a:r>
                      <a:endParaRPr sz="1600" u="none" strike="noStrike" cap="none">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17.485.775</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6</a:t>
                      </a:r>
                      <a:r>
                        <a:rPr lang="pt-BR" sz="1600" u="none" strike="noStrike" cap="none" dirty="0">
                          <a:solidFill>
                            <a:schemeClr val="tx1"/>
                          </a:solidFill>
                          <a:latin typeface="Calibri"/>
                          <a:ea typeface="Calibri"/>
                          <a:cs typeface="Calibri"/>
                          <a:sym typeface="Calibri"/>
                        </a:rPr>
                        <a:t>.022.002</a:t>
                      </a:r>
                      <a:endParaRPr lang="pt-BR" sz="1600"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1600" dirty="0">
                          <a:latin typeface="Calibri"/>
                          <a:ea typeface="Calibri"/>
                          <a:cs typeface="Calibri"/>
                          <a:sym typeface="Calibri"/>
                        </a:rPr>
                        <a:t>34,4</a:t>
                      </a:r>
                      <a:endParaRPr sz="1600" u="none" strike="noStrike" cap="none" dirty="0">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extLst>
                  <a:ext uri="{0D108BD9-81ED-4DB2-BD59-A6C34878D82A}">
                    <a16:rowId xmlns:a16="http://schemas.microsoft.com/office/drawing/2014/main" val="10001"/>
                  </a:ext>
                </a:extLst>
              </a:tr>
              <a:tr h="587260">
                <a:tc>
                  <a:txBody>
                    <a:bodyPr/>
                    <a:lstStyle/>
                    <a:p>
                      <a:pPr marL="0" marR="0" lvl="0" indent="0" algn="l" rtl="0">
                        <a:lnSpc>
                          <a:spcPct val="100000"/>
                        </a:lnSpc>
                        <a:spcBef>
                          <a:spcPts val="0"/>
                        </a:spcBef>
                        <a:spcAft>
                          <a:spcPts val="0"/>
                        </a:spcAft>
                        <a:buClr>
                          <a:srgbClr val="000000"/>
                        </a:buClr>
                        <a:buSzPts val="1600"/>
                        <a:buFont typeface="Arial"/>
                        <a:buNone/>
                      </a:pPr>
                      <a:r>
                        <a:rPr lang="pt-BR" sz="1600" u="none" strike="noStrike" cap="none" dirty="0">
                          <a:latin typeface="Calibri"/>
                          <a:ea typeface="Calibri"/>
                          <a:cs typeface="Calibri"/>
                          <a:sym typeface="Calibri"/>
                        </a:rPr>
                        <a:t>RT-</a:t>
                      </a:r>
                      <a:r>
                        <a:rPr lang="pt-BR" sz="1600" u="none" strike="noStrike" cap="none" dirty="0" err="1">
                          <a:latin typeface="Calibri"/>
                          <a:ea typeface="Calibri"/>
                          <a:cs typeface="Calibri"/>
                          <a:sym typeface="Calibri"/>
                        </a:rPr>
                        <a:t>qPCR</a:t>
                      </a:r>
                      <a:r>
                        <a:rPr lang="pt-BR" sz="1600" u="none" strike="noStrike" cap="none" dirty="0">
                          <a:latin typeface="Calibri"/>
                          <a:ea typeface="Calibri"/>
                          <a:cs typeface="Calibri"/>
                          <a:sym typeface="Calibri"/>
                        </a:rPr>
                        <a:t> (Lab. privados*)</a:t>
                      </a:r>
                      <a:endParaRPr sz="1600" u="none" strike="noStrike" cap="none" dirty="0">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9.109.244</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lgn="ctr">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u="none" strike="noStrike" cap="none" dirty="0">
                          <a:solidFill>
                            <a:schemeClr val="tx1"/>
                          </a:solidFill>
                          <a:latin typeface="Calibri"/>
                          <a:ea typeface="Calibri"/>
                          <a:cs typeface="Calibri"/>
                          <a:sym typeface="Calibri"/>
                        </a:rPr>
                        <a:t>2.770.386</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lgn="ctr">
                      <a:solidFill>
                        <a:srgbClr val="CFE2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1600" u="none" strike="noStrike" cap="none" dirty="0">
                          <a:latin typeface="Calibri"/>
                          <a:ea typeface="Calibri"/>
                          <a:cs typeface="Calibri"/>
                          <a:sym typeface="Calibri"/>
                        </a:rPr>
                        <a:t>30,4</a:t>
                      </a:r>
                      <a:endParaRPr sz="1600" u="none" strike="noStrike" cap="none" dirty="0">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lgn="ctr">
                      <a:solidFill>
                        <a:srgbClr val="CFE2F3"/>
                      </a:solidFill>
                      <a:prstDash val="solid"/>
                      <a:round/>
                      <a:headEnd type="none" w="sm" len="sm"/>
                      <a:tailEnd type="none" w="sm" len="sm"/>
                    </a:lnB>
                  </a:tcPr>
                </a:tc>
                <a:extLst>
                  <a:ext uri="{0D108BD9-81ED-4DB2-BD59-A6C34878D82A}">
                    <a16:rowId xmlns:a16="http://schemas.microsoft.com/office/drawing/2014/main" val="10002"/>
                  </a:ext>
                </a:extLst>
              </a:tr>
              <a:tr h="587260">
                <a:tc>
                  <a:txBody>
                    <a:bodyPr/>
                    <a:lstStyle/>
                    <a:p>
                      <a:pPr marL="0" marR="0" lvl="0" indent="0" algn="l" rtl="0">
                        <a:lnSpc>
                          <a:spcPct val="100000"/>
                        </a:lnSpc>
                        <a:spcBef>
                          <a:spcPts val="0"/>
                        </a:spcBef>
                        <a:spcAft>
                          <a:spcPts val="0"/>
                        </a:spcAft>
                        <a:buClr>
                          <a:srgbClr val="000000"/>
                        </a:buClr>
                        <a:buSzPts val="1600"/>
                        <a:buFont typeface="Arial"/>
                        <a:buNone/>
                      </a:pPr>
                      <a:r>
                        <a:rPr lang="pt-BR" sz="1600" u="none" strike="noStrike" cap="none" dirty="0">
                          <a:solidFill>
                            <a:schemeClr val="tx1"/>
                          </a:solidFill>
                          <a:latin typeface="Calibri"/>
                          <a:ea typeface="Calibri"/>
                          <a:cs typeface="Calibri"/>
                          <a:sym typeface="Calibri"/>
                        </a:rPr>
                        <a:t>Sorologia/ECLIA e ELISA</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lgn="ctr">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202.688</a:t>
                      </a: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83.698</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lgn="ctr">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1600" u="none" strike="noStrike" cap="none" dirty="0">
                          <a:solidFill>
                            <a:schemeClr val="tx1"/>
                          </a:solidFill>
                          <a:latin typeface="Calibri"/>
                          <a:ea typeface="Calibri"/>
                          <a:cs typeface="Calibri"/>
                          <a:sym typeface="Calibri"/>
                        </a:rPr>
                        <a:t>41,3</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lgn="ctr">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extLst>
                  <a:ext uri="{0D108BD9-81ED-4DB2-BD59-A6C34878D82A}">
                    <a16:rowId xmlns:a16="http://schemas.microsoft.com/office/drawing/2014/main" val="10003"/>
                  </a:ext>
                </a:extLst>
              </a:tr>
              <a:tr h="587260">
                <a:tc>
                  <a:txBody>
                    <a:bodyPr/>
                    <a:lstStyle/>
                    <a:p>
                      <a:pPr marL="0" marR="0" lvl="0" indent="0" algn="l" rtl="0">
                        <a:lnSpc>
                          <a:spcPct val="100000"/>
                        </a:lnSpc>
                        <a:spcBef>
                          <a:spcPts val="0"/>
                        </a:spcBef>
                        <a:spcAft>
                          <a:spcPts val="0"/>
                        </a:spcAft>
                        <a:buClr>
                          <a:srgbClr val="000000"/>
                        </a:buClr>
                        <a:buSzPts val="1600"/>
                        <a:buFont typeface="Arial"/>
                        <a:buNone/>
                      </a:pPr>
                      <a:r>
                        <a:rPr lang="pt-BR" sz="1600" u="none" strike="noStrike" cap="none" dirty="0">
                          <a:solidFill>
                            <a:schemeClr val="tx1"/>
                          </a:solidFill>
                          <a:latin typeface="Calibri"/>
                          <a:ea typeface="Calibri"/>
                          <a:cs typeface="Calibri"/>
                          <a:sym typeface="Calibri"/>
                        </a:rPr>
                        <a:t>Teste Rápido/Anticorpo</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lgn="ctr">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18.408.645</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u="none" strike="noStrike" cap="none" dirty="0">
                          <a:solidFill>
                            <a:schemeClr val="tx1"/>
                          </a:solidFill>
                          <a:latin typeface="Calibri"/>
                          <a:ea typeface="Calibri"/>
                          <a:cs typeface="Calibri"/>
                          <a:sym typeface="Calibri"/>
                        </a:rPr>
                        <a:t>5.190.178</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lgn="ctr">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28,2</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lgn="ctr">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extLst>
                  <a:ext uri="{0D108BD9-81ED-4DB2-BD59-A6C34878D82A}">
                    <a16:rowId xmlns:a16="http://schemas.microsoft.com/office/drawing/2014/main" val="10004"/>
                  </a:ext>
                </a:extLst>
              </a:tr>
              <a:tr h="587260">
                <a:tc>
                  <a:txBody>
                    <a:bodyPr/>
                    <a:lstStyle/>
                    <a:p>
                      <a:pPr marL="0" marR="0" lvl="0" indent="0" algn="l" rtl="0">
                        <a:lnSpc>
                          <a:spcPct val="100000"/>
                        </a:lnSpc>
                        <a:spcBef>
                          <a:spcPts val="0"/>
                        </a:spcBef>
                        <a:spcAft>
                          <a:spcPts val="0"/>
                        </a:spcAft>
                        <a:buClr>
                          <a:srgbClr val="000000"/>
                        </a:buClr>
                        <a:buSzPts val="1600"/>
                        <a:buFont typeface="Arial"/>
                        <a:buNone/>
                      </a:pPr>
                      <a:r>
                        <a:rPr lang="pt-BR" sz="1600" u="none" strike="noStrike" cap="none" dirty="0">
                          <a:solidFill>
                            <a:schemeClr val="tx1"/>
                          </a:solidFill>
                          <a:latin typeface="Calibri"/>
                          <a:ea typeface="Calibri"/>
                          <a:cs typeface="Calibri"/>
                          <a:sym typeface="Calibri"/>
                        </a:rPr>
                        <a:t>Teste Rápido/Antígeno</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lgn="ctr">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8.835.819</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9525"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dirty="0">
                          <a:solidFill>
                            <a:schemeClr val="tx1"/>
                          </a:solidFill>
                          <a:latin typeface="Calibri"/>
                          <a:ea typeface="Calibri"/>
                          <a:cs typeface="Calibri"/>
                          <a:sym typeface="Calibri"/>
                        </a:rPr>
                        <a:t>3.821.877</a:t>
                      </a:r>
                      <a:endParaRPr sz="1600" dirty="0">
                        <a:solidFill>
                          <a:schemeClr val="tx1"/>
                        </a:solidFill>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12700" cap="flat" cmpd="sng" algn="ctr">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9525" cap="flat" cmpd="sng">
                      <a:solidFill>
                        <a:srgbClr val="CFE2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1600" u="none" strike="noStrike" cap="none" dirty="0">
                          <a:solidFill>
                            <a:schemeClr val="tx1"/>
                          </a:solidFill>
                          <a:latin typeface="Calibri"/>
                          <a:ea typeface="Calibri"/>
                          <a:cs typeface="Calibri"/>
                          <a:sym typeface="Calibri"/>
                        </a:rPr>
                        <a:t>43,2</a:t>
                      </a:r>
                      <a:endParaRPr sz="1600" u="none" strike="noStrike" cap="none" dirty="0">
                        <a:solidFill>
                          <a:schemeClr val="tx1"/>
                        </a:solidFill>
                        <a:latin typeface="Calibri"/>
                        <a:ea typeface="Calibri"/>
                        <a:cs typeface="Calibri"/>
                        <a:sym typeface="Calibri"/>
                      </a:endParaRPr>
                    </a:p>
                  </a:txBody>
                  <a:tcPr marL="59275" marR="59275" marT="121900" marB="121900" anchor="ctr">
                    <a:lnL w="12700" cap="flat" cmpd="sng" algn="ctr">
                      <a:solidFill>
                        <a:srgbClr val="CFE2F3"/>
                      </a:solidFill>
                      <a:prstDash val="solid"/>
                      <a:round/>
                      <a:headEnd type="none" w="sm" len="sm"/>
                      <a:tailEnd type="none" w="sm" len="sm"/>
                    </a:lnL>
                    <a:lnR w="12700"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9525" cap="flat" cmpd="sng">
                      <a:solidFill>
                        <a:srgbClr val="CFE2F3"/>
                      </a:solidFill>
                      <a:prstDash val="solid"/>
                      <a:round/>
                      <a:headEnd type="none" w="sm" len="sm"/>
                      <a:tailEnd type="none" w="sm" len="sm"/>
                    </a:lnB>
                  </a:tcPr>
                </a:tc>
                <a:extLst>
                  <a:ext uri="{0D108BD9-81ED-4DB2-BD59-A6C34878D82A}">
                    <a16:rowId xmlns:a16="http://schemas.microsoft.com/office/drawing/2014/main" val="10005"/>
                  </a:ext>
                </a:extLst>
              </a:tr>
              <a:tr h="587260">
                <a:tc>
                  <a:txBody>
                    <a:bodyPr/>
                    <a:lstStyle/>
                    <a:p>
                      <a:pPr marL="0" marR="0" lvl="0" indent="0" algn="l" rtl="0">
                        <a:lnSpc>
                          <a:spcPct val="100000"/>
                        </a:lnSpc>
                        <a:spcBef>
                          <a:spcPts val="0"/>
                        </a:spcBef>
                        <a:spcAft>
                          <a:spcPts val="0"/>
                        </a:spcAft>
                        <a:buClr>
                          <a:srgbClr val="000000"/>
                        </a:buClr>
                        <a:buSzPts val="1600"/>
                        <a:buFont typeface="Arial"/>
                        <a:buNone/>
                      </a:pPr>
                      <a:r>
                        <a:rPr lang="pt-BR" sz="1600" b="1" u="none" strike="noStrike" cap="none" dirty="0">
                          <a:latin typeface="Calibri"/>
                          <a:ea typeface="Calibri"/>
                          <a:cs typeface="Calibri"/>
                          <a:sym typeface="Calibri"/>
                        </a:rPr>
                        <a:t>Total</a:t>
                      </a:r>
                      <a:endParaRPr sz="1600" b="1" u="none" strike="noStrike" cap="none" dirty="0">
                        <a:latin typeface="Calibri"/>
                        <a:ea typeface="Calibri"/>
                        <a:cs typeface="Calibri"/>
                        <a:sym typeface="Calibri"/>
                      </a:endParaRPr>
                    </a:p>
                  </a:txBody>
                  <a:tcPr marL="59275" marR="59275" marT="121900" marB="121900" anchor="ctr">
                    <a:lnL w="12700" cap="flat" cmpd="sng">
                      <a:solidFill>
                        <a:srgbClr val="CFE2F3"/>
                      </a:solidFill>
                      <a:prstDash val="solid"/>
                      <a:round/>
                      <a:headEnd type="none" w="sm" len="sm"/>
                      <a:tailEnd type="none" w="sm" len="sm"/>
                    </a:lnL>
                    <a:lnR w="9525" cap="flat" cmpd="sng">
                      <a:solidFill>
                        <a:srgbClr val="CFE2F3"/>
                      </a:solidFill>
                      <a:prstDash val="solid"/>
                      <a:round/>
                      <a:headEnd type="none" w="sm" len="sm"/>
                      <a:tailEnd type="none" w="sm" len="sm"/>
                    </a:lnR>
                    <a:lnT w="12700" cap="flat" cmpd="sng">
                      <a:solidFill>
                        <a:srgbClr val="CFE2F3"/>
                      </a:solidFill>
                      <a:prstDash val="solid"/>
                      <a:round/>
                      <a:headEnd type="none" w="sm" len="sm"/>
                      <a:tailEnd type="none" w="sm" len="sm"/>
                    </a:lnT>
                    <a:lnB w="12700"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b="1" dirty="0">
                          <a:latin typeface="Calibri"/>
                          <a:ea typeface="Calibri"/>
                          <a:cs typeface="Calibri"/>
                          <a:sym typeface="Calibri"/>
                        </a:rPr>
                        <a:t>54.042.171</a:t>
                      </a:r>
                      <a:endParaRPr sz="1600" b="1" u="none" strike="noStrike" cap="none" dirty="0">
                        <a:latin typeface="Calibri"/>
                        <a:ea typeface="Calibri"/>
                        <a:cs typeface="Calibri"/>
                        <a:sym typeface="Calibri"/>
                      </a:endParaRPr>
                    </a:p>
                  </a:txBody>
                  <a:tcPr marL="121900" marR="121900" marT="121900" marB="121900">
                    <a:lnL w="9525" cap="flat" cmpd="sng">
                      <a:solidFill>
                        <a:srgbClr val="CFE2F3"/>
                      </a:solidFill>
                      <a:prstDash val="solid"/>
                      <a:round/>
                      <a:headEnd type="none" w="sm" len="sm"/>
                      <a:tailEnd type="none" w="sm" len="sm"/>
                    </a:lnL>
                    <a:lnR w="9525" cap="flat" cmpd="sng">
                      <a:solidFill>
                        <a:srgbClr val="CFE2F3"/>
                      </a:solidFill>
                      <a:prstDash val="solid"/>
                      <a:round/>
                      <a:headEnd type="none" w="sm" len="sm"/>
                      <a:tailEnd type="none" w="sm" len="sm"/>
                    </a:lnR>
                    <a:lnT w="9525" cap="flat" cmpd="sng" algn="ctr">
                      <a:solidFill>
                        <a:srgbClr val="CFE2F3"/>
                      </a:solidFill>
                      <a:prstDash val="solid"/>
                      <a:round/>
                      <a:headEnd type="none" w="sm" len="sm"/>
                      <a:tailEnd type="none" w="sm" len="sm"/>
                    </a:lnT>
                    <a:lnB w="9525" cap="flat" cmpd="sng">
                      <a:solidFill>
                        <a:srgbClr val="CFE2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pt-BR" sz="1600" b="1" dirty="0">
                          <a:latin typeface="Calibri"/>
                          <a:ea typeface="Calibri"/>
                          <a:cs typeface="Calibri"/>
                          <a:sym typeface="Calibri"/>
                        </a:rPr>
                        <a:t>17.888.141</a:t>
                      </a:r>
                    </a:p>
                  </a:txBody>
                  <a:tcPr marL="121900" marR="121900" marT="121900" marB="121900">
                    <a:lnL w="9525" cap="flat" cmpd="sng">
                      <a:solidFill>
                        <a:srgbClr val="CFE2F3"/>
                      </a:solidFill>
                      <a:prstDash val="solid"/>
                      <a:round/>
                      <a:headEnd type="none" w="sm" len="sm"/>
                      <a:tailEnd type="none" w="sm" len="sm"/>
                    </a:lnL>
                    <a:lnR w="9525" cap="flat" cmpd="sng">
                      <a:solidFill>
                        <a:srgbClr val="CFE2F3"/>
                      </a:solidFill>
                      <a:prstDash val="solid"/>
                      <a:round/>
                      <a:headEnd type="none" w="sm" len="sm"/>
                      <a:tailEnd type="none" w="sm" len="sm"/>
                    </a:lnR>
                    <a:lnT w="9525" cap="flat" cmpd="sng" algn="ctr">
                      <a:solidFill>
                        <a:srgbClr val="CFE2F3"/>
                      </a:solidFill>
                      <a:prstDash val="solid"/>
                      <a:round/>
                      <a:headEnd type="none" w="sm" len="sm"/>
                      <a:tailEnd type="none" w="sm" len="sm"/>
                    </a:lnT>
                    <a:lnB w="9525" cap="flat" cmpd="sng">
                      <a:solidFill>
                        <a:srgbClr val="CFE2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1600" b="1" dirty="0">
                          <a:latin typeface="Calibri"/>
                          <a:ea typeface="Calibri"/>
                          <a:cs typeface="Calibri"/>
                          <a:sym typeface="Calibri"/>
                        </a:rPr>
                        <a:t>33,1</a:t>
                      </a:r>
                      <a:endParaRPr sz="1600" b="1" u="none" strike="noStrike" cap="none" dirty="0">
                        <a:latin typeface="Calibri"/>
                        <a:ea typeface="Calibri"/>
                        <a:cs typeface="Calibri"/>
                        <a:sym typeface="Calibri"/>
                      </a:endParaRPr>
                    </a:p>
                  </a:txBody>
                  <a:tcPr marL="121900" marR="121900" marT="121900" marB="121900">
                    <a:lnL w="9525" cap="flat" cmpd="sng">
                      <a:solidFill>
                        <a:srgbClr val="CFE2F3"/>
                      </a:solidFill>
                      <a:prstDash val="solid"/>
                      <a:round/>
                      <a:headEnd type="none" w="sm" len="sm"/>
                      <a:tailEnd type="none" w="sm" len="sm"/>
                    </a:lnL>
                    <a:lnR w="9525" cap="flat" cmpd="sng">
                      <a:solidFill>
                        <a:srgbClr val="CFE2F3"/>
                      </a:solidFill>
                      <a:prstDash val="solid"/>
                      <a:round/>
                      <a:headEnd type="none" w="sm" len="sm"/>
                      <a:tailEnd type="none" w="sm" len="sm"/>
                    </a:lnR>
                    <a:lnT w="9525" cap="flat" cmpd="sng" algn="ctr">
                      <a:solidFill>
                        <a:srgbClr val="CFE2F3"/>
                      </a:solidFill>
                      <a:prstDash val="solid"/>
                      <a:round/>
                      <a:headEnd type="none" w="sm" len="sm"/>
                      <a:tailEnd type="none" w="sm" len="sm"/>
                    </a:lnT>
                    <a:lnB w="9525" cap="flat" cmpd="sng">
                      <a:solidFill>
                        <a:srgbClr val="CFE2F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287927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0" y="0"/>
            <a:ext cx="12191040" cy="6856920"/>
          </a:xfrm>
          <a:prstGeom prst="rect">
            <a:avLst/>
          </a:prstGeom>
          <a:gradFill>
            <a:gsLst>
              <a:gs pos="0">
                <a:srgbClr val="C1D100"/>
              </a:gs>
              <a:gs pos="44200">
                <a:srgbClr val="43B087"/>
              </a:gs>
              <a:gs pos="100000">
                <a:srgbClr val="0082C6"/>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125" name="CustomShape 2"/>
          <p:cNvSpPr/>
          <p:nvPr/>
        </p:nvSpPr>
        <p:spPr>
          <a:xfrm>
            <a:off x="0" y="2988360"/>
            <a:ext cx="1219104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400" b="1" strike="noStrike" spc="-1" dirty="0">
                <a:solidFill>
                  <a:srgbClr val="FFFFFF"/>
                </a:solidFill>
                <a:latin typeface="Arial Black"/>
                <a:ea typeface="DejaVu Sans"/>
              </a:rPr>
              <a:t>PREVCOV</a:t>
            </a:r>
            <a:endParaRPr lang="pt-BR" sz="4400" b="0" strike="noStrike" spc="-1" dirty="0">
              <a:latin typeface="Arial"/>
            </a:endParaRPr>
          </a:p>
        </p:txBody>
      </p:sp>
    </p:spTree>
    <p:extLst>
      <p:ext uri="{BB962C8B-B14F-4D97-AF65-F5344CB8AC3E}">
        <p14:creationId xmlns:p14="http://schemas.microsoft.com/office/powerpoint/2010/main" val="35079978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ine 1"/>
          <p:cNvSpPr/>
          <p:nvPr/>
        </p:nvSpPr>
        <p:spPr>
          <a:xfrm>
            <a:off x="-193432" y="830881"/>
            <a:ext cx="12385431"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50" name="CustomShape 3"/>
          <p:cNvSpPr/>
          <p:nvPr/>
        </p:nvSpPr>
        <p:spPr>
          <a:xfrm>
            <a:off x="7817760" y="4320360"/>
            <a:ext cx="9788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b="1" strike="noStrike" spc="-1">
                <a:solidFill>
                  <a:srgbClr val="FFFFFF"/>
                </a:solidFill>
                <a:latin typeface="Arial"/>
                <a:ea typeface="DejaVu Sans"/>
              </a:rPr>
              <a:t>65.588</a:t>
            </a:r>
            <a:endParaRPr lang="pt-BR" sz="1800" b="0" strike="noStrike" spc="-1">
              <a:latin typeface="Arial"/>
            </a:endParaRPr>
          </a:p>
          <a:p>
            <a:pPr algn="ctr">
              <a:lnSpc>
                <a:spcPct val="100000"/>
              </a:lnSpc>
            </a:pPr>
            <a:r>
              <a:rPr lang="pt-BR" sz="1800" b="0" strike="noStrike" spc="-1">
                <a:solidFill>
                  <a:srgbClr val="FFFFFF"/>
                </a:solidFill>
                <a:latin typeface="Arial"/>
                <a:ea typeface="DejaVu Sans"/>
              </a:rPr>
              <a:t>exames</a:t>
            </a:r>
            <a:endParaRPr lang="pt-BR" sz="1800" b="0" strike="noStrike" spc="-1">
              <a:latin typeface="Arial"/>
            </a:endParaRPr>
          </a:p>
        </p:txBody>
      </p:sp>
      <p:sp>
        <p:nvSpPr>
          <p:cNvPr id="152" name="CustomShape 5"/>
          <p:cNvSpPr/>
          <p:nvPr/>
        </p:nvSpPr>
        <p:spPr>
          <a:xfrm>
            <a:off x="4768560" y="4266720"/>
            <a:ext cx="9788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b="1" strike="noStrike" spc="-1">
                <a:solidFill>
                  <a:srgbClr val="FFFFFF"/>
                </a:solidFill>
                <a:latin typeface="Arial"/>
                <a:ea typeface="DejaVu Sans"/>
              </a:rPr>
              <a:t>1.148 </a:t>
            </a:r>
            <a:endParaRPr lang="pt-BR" sz="1800" b="0" strike="noStrike" spc="-1">
              <a:latin typeface="Arial"/>
            </a:endParaRPr>
          </a:p>
          <a:p>
            <a:pPr algn="ctr">
              <a:lnSpc>
                <a:spcPct val="100000"/>
              </a:lnSpc>
            </a:pPr>
            <a:r>
              <a:rPr lang="pt-BR" sz="1800" b="0" strike="noStrike" spc="-1">
                <a:solidFill>
                  <a:srgbClr val="FFFFFF"/>
                </a:solidFill>
                <a:latin typeface="Arial"/>
                <a:ea typeface="DejaVu Sans"/>
              </a:rPr>
              <a:t>exames</a:t>
            </a:r>
            <a:endParaRPr lang="pt-BR" sz="1800" b="0" strike="noStrike" spc="-1">
              <a:latin typeface="Arial"/>
            </a:endParaRPr>
          </a:p>
        </p:txBody>
      </p:sp>
      <p:sp>
        <p:nvSpPr>
          <p:cNvPr id="154" name="CustomShape 6"/>
          <p:cNvSpPr/>
          <p:nvPr/>
        </p:nvSpPr>
        <p:spPr>
          <a:xfrm>
            <a:off x="5052240" y="5620320"/>
            <a:ext cx="6900120" cy="40680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lstStyle/>
          <a:p>
            <a:pPr>
              <a:lnSpc>
                <a:spcPct val="100000"/>
              </a:lnSpc>
            </a:pPr>
            <a:endParaRPr lang="pt-BR" sz="1000" b="0" strike="noStrike" spc="-1" dirty="0">
              <a:latin typeface="Arial"/>
            </a:endParaRPr>
          </a:p>
        </p:txBody>
      </p:sp>
      <p:sp>
        <p:nvSpPr>
          <p:cNvPr id="12" name="Espaço Reservado para Conteúdo 2"/>
          <p:cNvSpPr txBox="1">
            <a:spLocks/>
          </p:cNvSpPr>
          <p:nvPr/>
        </p:nvSpPr>
        <p:spPr>
          <a:xfrm>
            <a:off x="3437792" y="1417077"/>
            <a:ext cx="7992208" cy="46100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ü"/>
            </a:pPr>
            <a:r>
              <a:rPr lang="pt-BR" sz="1800" spc="-1" dirty="0">
                <a:latin typeface="Arial"/>
                <a:ea typeface="DejaVu Sans"/>
              </a:rPr>
              <a:t>Gerar um mapa detalhado da transmissão e comportamento da Covid-19 no país e saber qual a prevalência da doença nos diferentes grupos sociais da população brasileira. </a:t>
            </a:r>
          </a:p>
          <a:p>
            <a:pPr algn="just">
              <a:lnSpc>
                <a:spcPct val="100000"/>
              </a:lnSpc>
              <a:buFont typeface="Wingdings" panose="05000000000000000000" pitchFamily="2" charset="2"/>
              <a:buChar char="ü"/>
            </a:pPr>
            <a:r>
              <a:rPr lang="pt-BR" sz="1800" spc="-1" dirty="0">
                <a:latin typeface="Arial"/>
                <a:ea typeface="DejaVu Sans"/>
              </a:rPr>
              <a:t>A pesquisa será feita por meio da coleta de sangue para identificar anticorpos do tipo IgG para a doença. A iniciativa abrangerá em torno de 62.097 domicílios de 274 municípios, atingindo 211.129 indivíduos de todos os estados, capitais e regiões metropolitanas.</a:t>
            </a:r>
          </a:p>
          <a:p>
            <a:pPr algn="just">
              <a:lnSpc>
                <a:spcPct val="100000"/>
              </a:lnSpc>
              <a:buFont typeface="Wingdings" panose="05000000000000000000" pitchFamily="2" charset="2"/>
              <a:buChar char="ü"/>
            </a:pPr>
            <a:r>
              <a:rPr lang="pt-BR" sz="1800" spc="-1" dirty="0">
                <a:latin typeface="Arial"/>
                <a:ea typeface="DejaVu Sans"/>
              </a:rPr>
              <a:t>A PREVCOV vai trabalhar com os indivíduos selecionados na PNAD COVID19/IBGE.</a:t>
            </a:r>
          </a:p>
          <a:p>
            <a:pPr algn="just">
              <a:lnSpc>
                <a:spcPct val="100000"/>
              </a:lnSpc>
              <a:buFont typeface="Wingdings" panose="05000000000000000000" pitchFamily="2" charset="2"/>
              <a:buChar char="ü"/>
            </a:pPr>
            <a:r>
              <a:rPr lang="pt-BR" sz="1800" spc="-1" dirty="0">
                <a:latin typeface="Arial"/>
                <a:ea typeface="DejaVu Sans"/>
              </a:rPr>
              <a:t>A adesão é voluntária. Menores de 18 anos precisam da autorização de pais ou responsáveis.</a:t>
            </a:r>
          </a:p>
          <a:p>
            <a:pPr algn="just">
              <a:lnSpc>
                <a:spcPct val="100000"/>
              </a:lnSpc>
              <a:buFont typeface="Wingdings" panose="05000000000000000000" pitchFamily="2" charset="2"/>
              <a:buChar char="ü"/>
            </a:pPr>
            <a:r>
              <a:rPr lang="pt-BR" sz="1800" spc="-1" dirty="0">
                <a:latin typeface="Arial"/>
                <a:ea typeface="DejaVu Sans"/>
              </a:rPr>
              <a:t>Um dos maiores inquéritos sorológicos de COVID-19  registrado do mundo até o momento.</a:t>
            </a:r>
          </a:p>
          <a:p>
            <a:pPr algn="just">
              <a:lnSpc>
                <a:spcPct val="100000"/>
              </a:lnSpc>
              <a:buFont typeface="Wingdings" panose="05000000000000000000" pitchFamily="2" charset="2"/>
              <a:buChar char="ü"/>
            </a:pPr>
            <a:endParaRPr lang="pt-BR" sz="2000" dirty="0">
              <a:solidFill>
                <a:srgbClr val="2A54A4"/>
              </a:solidFill>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ü"/>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None/>
            </a:pPr>
            <a:endParaRPr lang="pt-BR" sz="2000" dirty="0">
              <a:solidFill>
                <a:srgbClr val="2A54A4"/>
              </a:solidFill>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5CD64815-09AC-4322-A201-D33271C0BA1C}"/>
              </a:ext>
            </a:extLst>
          </p:cNvPr>
          <p:cNvSpPr txBox="1"/>
          <p:nvPr/>
        </p:nvSpPr>
        <p:spPr>
          <a:xfrm>
            <a:off x="933486" y="430771"/>
            <a:ext cx="10785989" cy="400110"/>
          </a:xfrm>
          <a:prstGeom prst="rect">
            <a:avLst/>
          </a:prstGeom>
          <a:noFill/>
        </p:spPr>
        <p:txBody>
          <a:bodyPr wrap="square">
            <a:spAutoFit/>
          </a:bodyPr>
          <a:lstStyle/>
          <a:p>
            <a:pPr marL="0" marR="0" lvl="0" indent="0" algn="l" rtl="0">
              <a:spcBef>
                <a:spcPts val="0"/>
              </a:spcBef>
              <a:spcAft>
                <a:spcPts val="0"/>
              </a:spcAft>
              <a:buNone/>
            </a:pPr>
            <a:r>
              <a:rPr lang="pt-BR" sz="2000" b="1" dirty="0" err="1">
                <a:latin typeface="Arial Black" panose="020B0A04020102020204" pitchFamily="34" charset="0"/>
                <a:ea typeface="Tahoma"/>
                <a:cs typeface="Tahoma"/>
                <a:sym typeface="Tahoma"/>
              </a:rPr>
              <a:t>PrevCOV</a:t>
            </a:r>
            <a:r>
              <a:rPr lang="pt-BR" sz="2000" b="1" dirty="0">
                <a:latin typeface="Arial Black" panose="020B0A04020102020204" pitchFamily="34" charset="0"/>
                <a:ea typeface="Tahoma"/>
                <a:cs typeface="Tahoma"/>
                <a:sym typeface="Tahoma"/>
              </a:rPr>
              <a:t>  - O QUE É?</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0" y="2030678"/>
            <a:ext cx="3111421" cy="3104030"/>
          </a:xfrm>
          <a:prstGeom prst="rect">
            <a:avLst/>
          </a:prstGeom>
        </p:spPr>
      </p:pic>
    </p:spTree>
    <p:extLst>
      <p:ext uri="{BB962C8B-B14F-4D97-AF65-F5344CB8AC3E}">
        <p14:creationId xmlns:p14="http://schemas.microsoft.com/office/powerpoint/2010/main" val="19015233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ine 1"/>
          <p:cNvSpPr/>
          <p:nvPr/>
        </p:nvSpPr>
        <p:spPr>
          <a:xfrm flipV="1">
            <a:off x="-87923" y="827601"/>
            <a:ext cx="12449908" cy="1"/>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50" name="CustomShape 3"/>
          <p:cNvSpPr/>
          <p:nvPr/>
        </p:nvSpPr>
        <p:spPr>
          <a:xfrm>
            <a:off x="7817760" y="4320360"/>
            <a:ext cx="9788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b="1" strike="noStrike" spc="-1">
                <a:solidFill>
                  <a:srgbClr val="FFFFFF"/>
                </a:solidFill>
                <a:latin typeface="Arial"/>
                <a:ea typeface="DejaVu Sans"/>
              </a:rPr>
              <a:t>65.588</a:t>
            </a:r>
            <a:endParaRPr lang="pt-BR" sz="1800" b="0" strike="noStrike" spc="-1">
              <a:latin typeface="Arial"/>
            </a:endParaRPr>
          </a:p>
          <a:p>
            <a:pPr algn="ctr">
              <a:lnSpc>
                <a:spcPct val="100000"/>
              </a:lnSpc>
            </a:pPr>
            <a:r>
              <a:rPr lang="pt-BR" sz="1800" b="0" strike="noStrike" spc="-1">
                <a:solidFill>
                  <a:srgbClr val="FFFFFF"/>
                </a:solidFill>
                <a:latin typeface="Arial"/>
                <a:ea typeface="DejaVu Sans"/>
              </a:rPr>
              <a:t>exames</a:t>
            </a:r>
            <a:endParaRPr lang="pt-BR" sz="1800" b="0" strike="noStrike" spc="-1">
              <a:latin typeface="Arial"/>
            </a:endParaRPr>
          </a:p>
        </p:txBody>
      </p:sp>
      <p:sp>
        <p:nvSpPr>
          <p:cNvPr id="152" name="CustomShape 5"/>
          <p:cNvSpPr/>
          <p:nvPr/>
        </p:nvSpPr>
        <p:spPr>
          <a:xfrm>
            <a:off x="4768560" y="4266720"/>
            <a:ext cx="9788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800" b="1" strike="noStrike" spc="-1">
                <a:solidFill>
                  <a:srgbClr val="FFFFFF"/>
                </a:solidFill>
                <a:latin typeface="Arial"/>
                <a:ea typeface="DejaVu Sans"/>
              </a:rPr>
              <a:t>1.148 </a:t>
            </a:r>
            <a:endParaRPr lang="pt-BR" sz="1800" b="0" strike="noStrike" spc="-1">
              <a:latin typeface="Arial"/>
            </a:endParaRPr>
          </a:p>
          <a:p>
            <a:pPr algn="ctr">
              <a:lnSpc>
                <a:spcPct val="100000"/>
              </a:lnSpc>
            </a:pPr>
            <a:r>
              <a:rPr lang="pt-BR" sz="1800" b="0" strike="noStrike" spc="-1">
                <a:solidFill>
                  <a:srgbClr val="FFFFFF"/>
                </a:solidFill>
                <a:latin typeface="Arial"/>
                <a:ea typeface="DejaVu Sans"/>
              </a:rPr>
              <a:t>exames</a:t>
            </a:r>
            <a:endParaRPr lang="pt-BR" sz="1800" b="0" strike="noStrike" spc="-1">
              <a:latin typeface="Arial"/>
            </a:endParaRPr>
          </a:p>
        </p:txBody>
      </p:sp>
      <p:sp>
        <p:nvSpPr>
          <p:cNvPr id="154" name="CustomShape 6"/>
          <p:cNvSpPr/>
          <p:nvPr/>
        </p:nvSpPr>
        <p:spPr>
          <a:xfrm>
            <a:off x="5052240" y="5620320"/>
            <a:ext cx="6900120" cy="40680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lstStyle/>
          <a:p>
            <a:pPr>
              <a:lnSpc>
                <a:spcPct val="100000"/>
              </a:lnSpc>
            </a:pPr>
            <a:endParaRPr lang="pt-BR" sz="1000" b="0" strike="noStrike" spc="-1" dirty="0">
              <a:latin typeface="Arial"/>
            </a:endParaRPr>
          </a:p>
        </p:txBody>
      </p:sp>
      <p:sp>
        <p:nvSpPr>
          <p:cNvPr id="13" name="CaixaDeTexto 12">
            <a:extLst>
              <a:ext uri="{FF2B5EF4-FFF2-40B4-BE49-F238E27FC236}">
                <a16:creationId xmlns:a16="http://schemas.microsoft.com/office/drawing/2014/main" id="{5CD64815-09AC-4322-A201-D33271C0BA1C}"/>
              </a:ext>
            </a:extLst>
          </p:cNvPr>
          <p:cNvSpPr txBox="1"/>
          <p:nvPr/>
        </p:nvSpPr>
        <p:spPr>
          <a:xfrm>
            <a:off x="1071232" y="427491"/>
            <a:ext cx="10785989" cy="400110"/>
          </a:xfrm>
          <a:prstGeom prst="rect">
            <a:avLst/>
          </a:prstGeom>
          <a:noFill/>
        </p:spPr>
        <p:txBody>
          <a:bodyPr wrap="square">
            <a:spAutoFit/>
          </a:bodyPr>
          <a:lstStyle/>
          <a:p>
            <a:pPr marL="0" marR="0" lvl="0" indent="0" algn="l" rtl="0">
              <a:spcBef>
                <a:spcPts val="0"/>
              </a:spcBef>
              <a:spcAft>
                <a:spcPts val="0"/>
              </a:spcAft>
              <a:buNone/>
            </a:pPr>
            <a:r>
              <a:rPr lang="pt-BR" sz="2000" b="1" dirty="0" err="1">
                <a:latin typeface="Arial Black" panose="020B0A04020102020204" pitchFamily="34" charset="0"/>
                <a:ea typeface="Tahoma"/>
                <a:cs typeface="Tahoma"/>
                <a:sym typeface="Tahoma"/>
              </a:rPr>
              <a:t>PrevCOV</a:t>
            </a:r>
            <a:endParaRPr lang="pt-BR" sz="2000" b="1" dirty="0">
              <a:latin typeface="Arial Black" panose="020B0A04020102020204" pitchFamily="34" charset="0"/>
              <a:ea typeface="Tahoma"/>
              <a:cs typeface="Tahoma"/>
              <a:sym typeface="Tahoma"/>
            </a:endParaRPr>
          </a:p>
        </p:txBody>
      </p:sp>
      <p:sp>
        <p:nvSpPr>
          <p:cNvPr id="7" name="Espaço Reservado para Conteúdo 2"/>
          <p:cNvSpPr txBox="1">
            <a:spLocks/>
          </p:cNvSpPr>
          <p:nvPr/>
        </p:nvSpPr>
        <p:spPr>
          <a:xfrm>
            <a:off x="3701562" y="1315642"/>
            <a:ext cx="7376746" cy="4711478"/>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ü"/>
            </a:pPr>
            <a:r>
              <a:rPr lang="pt-BR" sz="1800" spc="-1" dirty="0">
                <a:latin typeface="Arial"/>
                <a:ea typeface="DejaVu Sans"/>
              </a:rPr>
              <a:t>Em 21/5 iniciamos a etapa de agendamento da coleta da amostra de sangue</a:t>
            </a:r>
            <a:r>
              <a:rPr lang="pt-BR" sz="1800" spc="-1">
                <a:latin typeface="Arial"/>
                <a:ea typeface="DejaVu Sans"/>
              </a:rPr>
              <a:t>. </a:t>
            </a:r>
            <a:endParaRPr lang="pt-BR" sz="1800" spc="-1" dirty="0">
              <a:latin typeface="Arial"/>
              <a:ea typeface="DejaVu Sans"/>
            </a:endParaRPr>
          </a:p>
          <a:p>
            <a:pPr algn="just">
              <a:lnSpc>
                <a:spcPct val="100000"/>
              </a:lnSpc>
              <a:buFont typeface="Wingdings" panose="05000000000000000000" pitchFamily="2" charset="2"/>
              <a:buChar char="ü"/>
            </a:pPr>
            <a:r>
              <a:rPr lang="pt-BR" sz="1800" spc="-1" dirty="0">
                <a:latin typeface="Arial"/>
                <a:ea typeface="DejaVu Sans"/>
              </a:rPr>
              <a:t>Agora necessitamos do esforço conjunto com CONASS e CONASEMS para promover a mobilização e o engajamento dos gestores locais e ampliar a divulgação do inquérito para a população.</a:t>
            </a:r>
          </a:p>
          <a:p>
            <a:pPr algn="just">
              <a:lnSpc>
                <a:spcPct val="100000"/>
              </a:lnSpc>
              <a:buFont typeface="Wingdings" panose="05000000000000000000" pitchFamily="2" charset="2"/>
              <a:buChar char="ü"/>
            </a:pPr>
            <a:endParaRPr lang="pt-BR" sz="1800" spc="-1" dirty="0">
              <a:latin typeface="Arial"/>
              <a:ea typeface="DejaVu Sans"/>
            </a:endParaRPr>
          </a:p>
          <a:p>
            <a:pPr algn="just">
              <a:lnSpc>
                <a:spcPct val="100000"/>
              </a:lnSpc>
              <a:buFont typeface="Wingdings" panose="05000000000000000000" pitchFamily="2" charset="2"/>
              <a:buChar char="ü"/>
            </a:pPr>
            <a:endParaRPr lang="pt-BR" sz="1800" spc="-1" dirty="0">
              <a:latin typeface="Arial"/>
              <a:ea typeface="DejaVu Sans"/>
            </a:endParaRPr>
          </a:p>
          <a:p>
            <a:pPr marL="0" indent="0" algn="just">
              <a:lnSpc>
                <a:spcPct val="100000"/>
              </a:lnSpc>
              <a:buNone/>
            </a:pPr>
            <a:r>
              <a:rPr lang="pt-BR" sz="1800" spc="-1" dirty="0">
                <a:latin typeface="Arial"/>
                <a:ea typeface="DejaVu Sans"/>
              </a:rPr>
              <a:t> </a:t>
            </a:r>
          </a:p>
          <a:p>
            <a:pPr marL="0" indent="0">
              <a:lnSpc>
                <a:spcPct val="100000"/>
              </a:lnSpc>
              <a:buNone/>
            </a:pPr>
            <a:r>
              <a:rPr lang="pt-BR" sz="1800" b="1" spc="-1" dirty="0">
                <a:latin typeface="Arial"/>
                <a:ea typeface="DejaVu Sans"/>
              </a:rPr>
              <a:t>Mais informações acesse: </a:t>
            </a:r>
          </a:p>
          <a:p>
            <a:pPr marL="0" indent="0">
              <a:lnSpc>
                <a:spcPct val="100000"/>
              </a:lnSpc>
              <a:buNone/>
            </a:pPr>
            <a:r>
              <a:rPr lang="pt-BR" sz="1800" spc="-1" dirty="0">
                <a:latin typeface="Arial"/>
                <a:ea typeface="DejaVu Sans"/>
                <a:hlinkClick r:id="rId3"/>
              </a:rPr>
              <a:t>https://www.gov.br/saude/pt-br/coronavirus/prevcov</a:t>
            </a:r>
            <a:endParaRPr lang="pt-BR" sz="1800" spc="-1" dirty="0">
              <a:latin typeface="Arial"/>
              <a:ea typeface="DejaVu Sans"/>
            </a:endParaRPr>
          </a:p>
          <a:p>
            <a:pPr marL="0" indent="0">
              <a:lnSpc>
                <a:spcPct val="100000"/>
              </a:lnSpc>
              <a:buNone/>
            </a:pPr>
            <a:r>
              <a:rPr lang="pt-BR" sz="1800" b="1" spc="-1" dirty="0">
                <a:latin typeface="Arial"/>
                <a:ea typeface="DejaVu Sans"/>
              </a:rPr>
              <a:t>Materiais de comunicação disponíveis em: </a:t>
            </a:r>
            <a:r>
              <a:rPr lang="pt-BR" sz="1800" spc="-1" dirty="0">
                <a:latin typeface="Arial"/>
                <a:ea typeface="DejaVu Sans"/>
                <a:hlinkClick r:id="rId4"/>
              </a:rPr>
              <a:t>https://www.gov.br/saude/pt-br/campanhas-da-saude/2021/prevcov</a:t>
            </a:r>
            <a:endParaRPr lang="pt-BR" sz="1800" spc="-1" dirty="0">
              <a:latin typeface="Arial"/>
              <a:ea typeface="DejaVu Sans"/>
            </a:endParaRPr>
          </a:p>
          <a:p>
            <a:pPr algn="just">
              <a:lnSpc>
                <a:spcPct val="100000"/>
              </a:lnSpc>
              <a:buFont typeface="Wingdings" panose="05000000000000000000" pitchFamily="2" charset="2"/>
              <a:buChar char="ü"/>
            </a:pPr>
            <a:endParaRPr lang="pt-BR" sz="2000" dirty="0">
              <a:solidFill>
                <a:srgbClr val="2A54A4"/>
              </a:solidFill>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ü"/>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endParaRPr lang="pt-BR" sz="2000" dirty="0">
              <a:solidFill>
                <a:srgbClr val="2A54A4"/>
              </a:solidFill>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16" y="1804718"/>
            <a:ext cx="3267412" cy="3259652"/>
          </a:xfrm>
          <a:prstGeom prst="rect">
            <a:avLst/>
          </a:prstGeom>
        </p:spPr>
      </p:pic>
    </p:spTree>
    <p:extLst>
      <p:ext uri="{BB962C8B-B14F-4D97-AF65-F5344CB8AC3E}">
        <p14:creationId xmlns:p14="http://schemas.microsoft.com/office/powerpoint/2010/main" val="35343884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0" y="0"/>
            <a:ext cx="12191040" cy="6856920"/>
          </a:xfrm>
          <a:prstGeom prst="rect">
            <a:avLst/>
          </a:prstGeom>
          <a:gradFill>
            <a:gsLst>
              <a:gs pos="0">
                <a:srgbClr val="C1D100"/>
              </a:gs>
              <a:gs pos="44200">
                <a:srgbClr val="43B087"/>
              </a:gs>
              <a:gs pos="100000">
                <a:srgbClr val="0082C6"/>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265" name="CustomShape 2"/>
          <p:cNvSpPr/>
          <p:nvPr/>
        </p:nvSpPr>
        <p:spPr>
          <a:xfrm>
            <a:off x="0" y="2988360"/>
            <a:ext cx="1219104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400" b="1" strike="noStrike" spc="-1" dirty="0">
                <a:solidFill>
                  <a:srgbClr val="FFFFFF"/>
                </a:solidFill>
                <a:latin typeface="Arial Black"/>
                <a:ea typeface="DejaVu Sans"/>
              </a:rPr>
              <a:t>VIGILÂNCIA GENÔMICA</a:t>
            </a:r>
            <a:endParaRPr lang="pt-BR" sz="4400" b="0" strike="noStrike" spc="-1" dirty="0">
              <a:latin typeface="Arial"/>
            </a:endParaRPr>
          </a:p>
        </p:txBody>
      </p:sp>
    </p:spTree>
    <p:extLst>
      <p:ext uri="{BB962C8B-B14F-4D97-AF65-F5344CB8AC3E}">
        <p14:creationId xmlns:p14="http://schemas.microsoft.com/office/powerpoint/2010/main" val="10347360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6" name="CustomShape 2"/>
          <p:cNvSpPr/>
          <p:nvPr/>
        </p:nvSpPr>
        <p:spPr>
          <a:xfrm>
            <a:off x="334780" y="2941169"/>
            <a:ext cx="2832120" cy="14648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lvl="0">
              <a:defRPr/>
            </a:pPr>
            <a:endParaRPr lang="pt-BR" sz="3000" b="1" spc="-1" dirty="0">
              <a:solidFill>
                <a:srgbClr val="FFFFFF"/>
              </a:solidFill>
              <a:latin typeface="Arial Black"/>
            </a:endParaRPr>
          </a:p>
        </p:txBody>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29" name="CustomShape 3">
            <a:extLst>
              <a:ext uri="{FF2B5EF4-FFF2-40B4-BE49-F238E27FC236}">
                <a16:creationId xmlns:a16="http://schemas.microsoft.com/office/drawing/2014/main" id="{E4C0FF43-ECC9-4545-AD9F-47F4B09FE66F}"/>
              </a:ext>
            </a:extLst>
          </p:cNvPr>
          <p:cNvSpPr/>
          <p:nvPr/>
        </p:nvSpPr>
        <p:spPr>
          <a:xfrm>
            <a:off x="3044949" y="420480"/>
            <a:ext cx="817596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7000"/>
              </a:lnSpc>
              <a:spcAft>
                <a:spcPts val="799"/>
              </a:spcAft>
            </a:pPr>
            <a:r>
              <a:rPr lang="pt-BR" sz="2000" b="1" strike="noStrike" spc="-1" dirty="0">
                <a:latin typeface="Arial Black"/>
                <a:ea typeface="DejaVu Sans"/>
              </a:rPr>
              <a:t>   VIGILÂNCIA GENÔMICA </a:t>
            </a:r>
            <a:endParaRPr lang="pt-BR" sz="2000" b="0" strike="noStrike" spc="-1" dirty="0">
              <a:latin typeface="Arial"/>
            </a:endParaRPr>
          </a:p>
        </p:txBody>
      </p:sp>
      <p:sp>
        <p:nvSpPr>
          <p:cNvPr id="34" name="CustomShape 3"/>
          <p:cNvSpPr/>
          <p:nvPr/>
        </p:nvSpPr>
        <p:spPr>
          <a:xfrm>
            <a:off x="4408200" y="1675080"/>
            <a:ext cx="6679800" cy="365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dirty="0">
                <a:latin typeface="Arial"/>
                <a:ea typeface="DejaVu Sans"/>
              </a:rPr>
              <a:t>Lançada a publicação “</a:t>
            </a:r>
            <a:r>
              <a:rPr lang="pt-BR" sz="1800" b="1" strike="noStrike" spc="-1" dirty="0">
                <a:latin typeface="Arial"/>
                <a:ea typeface="DejaVu Sans"/>
              </a:rPr>
              <a:t>Vigilância Genômica do vírus SARS-CoV-2 no âmbito da SVS/MS</a:t>
            </a:r>
            <a:r>
              <a:rPr lang="pt-BR" sz="1800" b="0" strike="noStrike" spc="-1" dirty="0">
                <a:latin typeface="Arial"/>
                <a:ea typeface="DejaVu Sans"/>
              </a:rPr>
              <a:t>”, a fim de orientar a realização da vigilância ativa das síndromes respiratórias, com especial atenção para a vigilância genômica, como tema de importância para a saúde pública no enfrentamento da covid-19. </a:t>
            </a:r>
            <a:endParaRPr lang="pt-BR" sz="1800" b="0" strike="noStrike" spc="-1" dirty="0">
              <a:latin typeface="Arial"/>
            </a:endParaRPr>
          </a:p>
          <a:p>
            <a:pPr algn="just">
              <a:lnSpc>
                <a:spcPct val="100000"/>
              </a:lnSpc>
            </a:pPr>
            <a:endParaRPr lang="pt-BR" sz="1800" b="0" strike="noStrike" spc="-1" dirty="0">
              <a:latin typeface="Arial"/>
            </a:endParaRPr>
          </a:p>
          <a:p>
            <a:pPr algn="just">
              <a:lnSpc>
                <a:spcPct val="100000"/>
              </a:lnSpc>
            </a:pPr>
            <a:r>
              <a:rPr lang="pt-BR" sz="1800" b="0" strike="noStrike" spc="-1" dirty="0">
                <a:latin typeface="Arial"/>
                <a:ea typeface="DejaVu Sans"/>
              </a:rPr>
              <a:t>Frente a este cenário, a SVS ativou uma sala de situação com grupo de trabalho para elaboração de levantamento do estado da vigilância genômica no âmbito da Secretaria de Vigilância em Saúde (SVS), tendo como produto final uma proposta de estratégia de atuação da SVS para fortalecer a vigilância genômica do SARS-CoV-2 que está apresentada nessa publicação.</a:t>
            </a:r>
            <a:endParaRPr lang="pt-BR" sz="1800" b="0" strike="noStrike" spc="-1" dirty="0">
              <a:latin typeface="Arial"/>
            </a:endParaRPr>
          </a:p>
        </p:txBody>
      </p:sp>
      <p:pic>
        <p:nvPicPr>
          <p:cNvPr id="35" name="Imagem 1"/>
          <p:cNvPicPr/>
          <p:nvPr/>
        </p:nvPicPr>
        <p:blipFill>
          <a:blip r:embed="rId3"/>
          <a:stretch/>
        </p:blipFill>
        <p:spPr>
          <a:xfrm>
            <a:off x="592712" y="1834300"/>
            <a:ext cx="2057400" cy="2881080"/>
          </a:xfrm>
          <a:prstGeom prst="rect">
            <a:avLst/>
          </a:prstGeom>
          <a:ln>
            <a:noFill/>
          </a:ln>
        </p:spPr>
      </p:pic>
    </p:spTree>
    <p:extLst>
      <p:ext uri="{BB962C8B-B14F-4D97-AF65-F5344CB8AC3E}">
        <p14:creationId xmlns:p14="http://schemas.microsoft.com/office/powerpoint/2010/main" val="19380057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6" name="CustomShape 2"/>
          <p:cNvSpPr/>
          <p:nvPr/>
        </p:nvSpPr>
        <p:spPr>
          <a:xfrm>
            <a:off x="334780" y="2941169"/>
            <a:ext cx="2832120" cy="14648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lvl="0">
              <a:defRPr/>
            </a:pPr>
            <a:r>
              <a:rPr lang="pt-BR" sz="3000" b="1" spc="-1" dirty="0">
                <a:solidFill>
                  <a:srgbClr val="FFFFFF"/>
                </a:solidFill>
                <a:latin typeface="Arial Black"/>
              </a:rPr>
              <a:t>VIGILÂNCIA </a:t>
            </a:r>
          </a:p>
          <a:p>
            <a:pPr lvl="0">
              <a:defRPr/>
            </a:pPr>
            <a:r>
              <a:rPr lang="pt-BR" sz="3000" b="1" spc="-1" dirty="0">
                <a:solidFill>
                  <a:srgbClr val="FFFFFF"/>
                </a:solidFill>
                <a:latin typeface="Arial Black"/>
              </a:rPr>
              <a:t>GENÔMICA</a:t>
            </a:r>
          </a:p>
        </p:txBody>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25" name="CustomShape 2"/>
          <p:cNvSpPr/>
          <p:nvPr/>
        </p:nvSpPr>
        <p:spPr>
          <a:xfrm>
            <a:off x="4018680" y="1529640"/>
            <a:ext cx="7386480" cy="457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120">
              <a:lnSpc>
                <a:spcPct val="100000"/>
              </a:lnSpc>
              <a:buClr>
                <a:srgbClr val="44546A"/>
              </a:buClr>
              <a:buFont typeface="Arial"/>
              <a:buChar char="•"/>
            </a:pPr>
            <a:r>
              <a:rPr lang="pt-BR" sz="1800" b="0" strike="noStrike" spc="-1" dirty="0">
                <a:latin typeface="+mj-lt"/>
                <a:ea typeface="DejaVu Sans"/>
              </a:rPr>
              <a:t>Implantação da Rede Nacional de Sequenciamento Genético para investigar mutações e diferentes linhagens do SARS-CoV-2 em circulação no Brasil. </a:t>
            </a:r>
            <a:endParaRPr lang="pt-BR" sz="1800" b="0" strike="noStrike" spc="-1" dirty="0">
              <a:latin typeface="+mj-lt"/>
            </a:endParaRPr>
          </a:p>
          <a:p>
            <a:pPr>
              <a:lnSpc>
                <a:spcPct val="100000"/>
              </a:lnSpc>
            </a:pPr>
            <a:endParaRPr lang="pt-BR" sz="1800" b="0" strike="noStrike" spc="-1" dirty="0">
              <a:latin typeface="+mj-lt"/>
            </a:endParaRPr>
          </a:p>
          <a:p>
            <a:pPr marL="457200" indent="-456120">
              <a:lnSpc>
                <a:spcPct val="100000"/>
              </a:lnSpc>
              <a:buClr>
                <a:srgbClr val="44546A"/>
              </a:buClr>
              <a:buFont typeface="Arial"/>
              <a:buChar char="•"/>
            </a:pPr>
            <a:r>
              <a:rPr lang="pt-BR" b="0" i="0" dirty="0">
                <a:effectLst/>
                <a:latin typeface="+mj-lt"/>
              </a:rPr>
              <a:t>Desde fevereiro de 2020, foram realizados em </a:t>
            </a:r>
            <a:r>
              <a:rPr lang="pt-BR" b="1" i="0" dirty="0">
                <a:effectLst/>
                <a:latin typeface="+mj-lt"/>
              </a:rPr>
              <a:t>média 363 sequenciamentos/mês. </a:t>
            </a:r>
            <a:r>
              <a:rPr lang="pt-BR" b="0" i="0" dirty="0">
                <a:effectLst/>
                <a:latin typeface="+mj-lt"/>
              </a:rPr>
              <a:t>Desde o início da Pandemia, até o momento (23/04), já foram feitos </a:t>
            </a:r>
            <a:r>
              <a:rPr lang="pt-BR" b="1" i="0" dirty="0">
                <a:effectLst/>
                <a:latin typeface="+mj-lt"/>
              </a:rPr>
              <a:t>5.809 sequenciamentos</a:t>
            </a:r>
            <a:r>
              <a:rPr lang="pt-BR" b="0" i="0" dirty="0">
                <a:effectLst/>
                <a:latin typeface="+mj-lt"/>
              </a:rPr>
              <a:t>.</a:t>
            </a:r>
          </a:p>
          <a:p>
            <a:pPr marL="457200" indent="-456120">
              <a:lnSpc>
                <a:spcPct val="100000"/>
              </a:lnSpc>
              <a:buClr>
                <a:srgbClr val="44546A"/>
              </a:buClr>
              <a:buFont typeface="Arial"/>
              <a:buChar char="•"/>
            </a:pPr>
            <a:endParaRPr lang="pt-BR" sz="1800" b="0" strike="noStrike" spc="-1" dirty="0">
              <a:latin typeface="+mj-lt"/>
              <a:ea typeface="DejaVu Sans"/>
            </a:endParaRPr>
          </a:p>
          <a:p>
            <a:pPr marL="457200" indent="-456120">
              <a:lnSpc>
                <a:spcPct val="100000"/>
              </a:lnSpc>
              <a:buClr>
                <a:srgbClr val="44546A"/>
              </a:buClr>
              <a:buFont typeface="Arial"/>
              <a:buChar char="•"/>
            </a:pPr>
            <a:r>
              <a:rPr lang="pt-BR" sz="1800" b="0" strike="noStrike" spc="-1" dirty="0">
                <a:latin typeface="+mj-lt"/>
                <a:ea typeface="DejaVu Sans"/>
              </a:rPr>
              <a:t> Desde 2000 o Brasil faz a vigilância genômica para vírus respiratório nos Centros Nacionais de Referência em Influenza (</a:t>
            </a:r>
            <a:r>
              <a:rPr lang="pt-BR" sz="1800" b="0" strike="noStrike" spc="-1" dirty="0" err="1">
                <a:latin typeface="+mj-lt"/>
                <a:ea typeface="DejaVu Sans"/>
              </a:rPr>
              <a:t>NICs</a:t>
            </a:r>
            <a:r>
              <a:rPr lang="pt-BR" sz="1800" b="0" strike="noStrike" spc="-1" dirty="0">
                <a:latin typeface="+mj-lt"/>
                <a:ea typeface="DejaVu Sans"/>
              </a:rPr>
              <a:t>): </a:t>
            </a:r>
            <a:br>
              <a:rPr dirty="0">
                <a:latin typeface="+mj-lt"/>
              </a:rPr>
            </a:br>
            <a:br>
              <a:rPr dirty="0">
                <a:latin typeface="+mj-lt"/>
              </a:rPr>
            </a:br>
            <a:r>
              <a:rPr lang="pt-BR" sz="1800" b="1" strike="noStrike" spc="-1" dirty="0">
                <a:latin typeface="+mj-lt"/>
                <a:ea typeface="DejaVu Sans"/>
              </a:rPr>
              <a:t>Instituto Adolfo Lutz </a:t>
            </a:r>
            <a:endParaRPr lang="pt-BR" sz="1800" b="0" strike="noStrike" spc="-1" dirty="0">
              <a:latin typeface="+mj-lt"/>
            </a:endParaRPr>
          </a:p>
          <a:p>
            <a:pPr marL="457200">
              <a:lnSpc>
                <a:spcPct val="100000"/>
              </a:lnSpc>
            </a:pPr>
            <a:r>
              <a:rPr lang="pt-BR" sz="1800" b="1" strike="noStrike" spc="-1" dirty="0">
                <a:latin typeface="+mj-lt"/>
                <a:ea typeface="DejaVu Sans"/>
              </a:rPr>
              <a:t>Instituto Evandro Chagas</a:t>
            </a:r>
            <a:endParaRPr lang="pt-BR" sz="1800" b="0" strike="noStrike" spc="-1" dirty="0">
              <a:latin typeface="+mj-lt"/>
            </a:endParaRPr>
          </a:p>
          <a:p>
            <a:pPr marL="457200">
              <a:lnSpc>
                <a:spcPct val="100000"/>
              </a:lnSpc>
            </a:pPr>
            <a:r>
              <a:rPr lang="pt-BR" sz="1800" b="1" strike="noStrike" spc="-1" dirty="0">
                <a:latin typeface="+mj-lt"/>
                <a:ea typeface="DejaVu Sans"/>
              </a:rPr>
              <a:t>Fundação Oswaldo Cruz</a:t>
            </a:r>
            <a:endParaRPr lang="pt-BR" sz="1800" b="0" strike="noStrike" spc="-1" dirty="0">
              <a:latin typeface="+mj-lt"/>
            </a:endParaRPr>
          </a:p>
          <a:p>
            <a:pPr marL="457200">
              <a:lnSpc>
                <a:spcPct val="100000"/>
              </a:lnSpc>
            </a:pPr>
            <a:endParaRPr lang="pt-BR" sz="1800" b="0" strike="noStrike" spc="-1" dirty="0">
              <a:latin typeface="Arial"/>
            </a:endParaRPr>
          </a:p>
        </p:txBody>
      </p:sp>
      <p:pic>
        <p:nvPicPr>
          <p:cNvPr id="26" name="Imagem 8"/>
          <p:cNvPicPr/>
          <p:nvPr/>
        </p:nvPicPr>
        <p:blipFill>
          <a:blip r:embed="rId3"/>
          <a:stretch/>
        </p:blipFill>
        <p:spPr>
          <a:xfrm>
            <a:off x="3916440" y="1538280"/>
            <a:ext cx="498600" cy="495360"/>
          </a:xfrm>
          <a:prstGeom prst="rect">
            <a:avLst/>
          </a:prstGeom>
          <a:ln>
            <a:noFill/>
          </a:ln>
        </p:spPr>
      </p:pic>
      <p:pic>
        <p:nvPicPr>
          <p:cNvPr id="27" name="Imagem 9"/>
          <p:cNvPicPr/>
          <p:nvPr/>
        </p:nvPicPr>
        <p:blipFill>
          <a:blip r:embed="rId3"/>
          <a:stretch/>
        </p:blipFill>
        <p:spPr>
          <a:xfrm>
            <a:off x="3916440" y="2655720"/>
            <a:ext cx="498600" cy="495360"/>
          </a:xfrm>
          <a:prstGeom prst="rect">
            <a:avLst/>
          </a:prstGeom>
          <a:ln>
            <a:noFill/>
          </a:ln>
        </p:spPr>
      </p:pic>
      <p:pic>
        <p:nvPicPr>
          <p:cNvPr id="28" name="Imagem 10"/>
          <p:cNvPicPr/>
          <p:nvPr/>
        </p:nvPicPr>
        <p:blipFill>
          <a:blip r:embed="rId3"/>
          <a:stretch/>
        </p:blipFill>
        <p:spPr>
          <a:xfrm>
            <a:off x="3916440" y="3686040"/>
            <a:ext cx="498600" cy="495360"/>
          </a:xfrm>
          <a:prstGeom prst="rect">
            <a:avLst/>
          </a:prstGeom>
          <a:ln>
            <a:noFill/>
          </a:ln>
        </p:spPr>
      </p:pic>
      <p:sp>
        <p:nvSpPr>
          <p:cNvPr id="29" name="CustomShape 3">
            <a:extLst>
              <a:ext uri="{FF2B5EF4-FFF2-40B4-BE49-F238E27FC236}">
                <a16:creationId xmlns:a16="http://schemas.microsoft.com/office/drawing/2014/main" id="{E4C0FF43-ECC9-4545-AD9F-47F4B09FE66F}"/>
              </a:ext>
            </a:extLst>
          </p:cNvPr>
          <p:cNvSpPr/>
          <p:nvPr/>
        </p:nvSpPr>
        <p:spPr>
          <a:xfrm>
            <a:off x="3044949" y="420480"/>
            <a:ext cx="817596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7000"/>
              </a:lnSpc>
              <a:spcAft>
                <a:spcPts val="799"/>
              </a:spcAft>
            </a:pPr>
            <a:r>
              <a:rPr lang="pt-BR" sz="2000" b="1" strike="noStrike" spc="-1" dirty="0">
                <a:latin typeface="Arial Black"/>
                <a:ea typeface="DejaVu Sans"/>
              </a:rPr>
              <a:t>   VIGILÂNCIA GENÔMICA </a:t>
            </a:r>
            <a:endParaRPr lang="pt-BR" sz="2000" b="0" strike="noStrike" spc="-1" dirty="0">
              <a:latin typeface="Arial"/>
            </a:endParaRPr>
          </a:p>
        </p:txBody>
      </p:sp>
    </p:spTree>
    <p:extLst>
      <p:ext uri="{BB962C8B-B14F-4D97-AF65-F5344CB8AC3E}">
        <p14:creationId xmlns:p14="http://schemas.microsoft.com/office/powerpoint/2010/main" val="24825550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6" name="CustomShape 2"/>
          <p:cNvSpPr/>
          <p:nvPr/>
        </p:nvSpPr>
        <p:spPr>
          <a:xfrm>
            <a:off x="334780" y="2941169"/>
            <a:ext cx="2832120" cy="14648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lvl="0">
              <a:defRPr/>
            </a:pPr>
            <a:r>
              <a:rPr lang="pt-BR" sz="3000" b="1" spc="-1" dirty="0">
                <a:solidFill>
                  <a:srgbClr val="FFFFFF"/>
                </a:solidFill>
                <a:latin typeface="Arial Black"/>
              </a:rPr>
              <a:t>VIGILÂNCIA </a:t>
            </a:r>
          </a:p>
          <a:p>
            <a:pPr lvl="0">
              <a:defRPr/>
            </a:pPr>
            <a:r>
              <a:rPr lang="pt-BR" sz="3000" b="1" spc="-1" dirty="0">
                <a:solidFill>
                  <a:srgbClr val="FFFFFF"/>
                </a:solidFill>
                <a:latin typeface="Arial Black"/>
              </a:rPr>
              <a:t>GENÔMICA</a:t>
            </a:r>
          </a:p>
        </p:txBody>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29" name="CustomShape 3">
            <a:extLst>
              <a:ext uri="{FF2B5EF4-FFF2-40B4-BE49-F238E27FC236}">
                <a16:creationId xmlns:a16="http://schemas.microsoft.com/office/drawing/2014/main" id="{E4C0FF43-ECC9-4545-AD9F-47F4B09FE66F}"/>
              </a:ext>
            </a:extLst>
          </p:cNvPr>
          <p:cNvSpPr/>
          <p:nvPr/>
        </p:nvSpPr>
        <p:spPr>
          <a:xfrm>
            <a:off x="3044949" y="420480"/>
            <a:ext cx="817596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7000"/>
              </a:lnSpc>
              <a:spcAft>
                <a:spcPts val="799"/>
              </a:spcAft>
            </a:pPr>
            <a:r>
              <a:rPr lang="pt-BR" sz="2000" b="1" strike="noStrike" spc="-1" dirty="0">
                <a:latin typeface="Arial Black"/>
                <a:ea typeface="DejaVu Sans"/>
              </a:rPr>
              <a:t>   VIGILÂNCIA GENÔMICA </a:t>
            </a:r>
            <a:endParaRPr lang="pt-BR" sz="2000" b="0" strike="noStrike" spc="-1" dirty="0">
              <a:latin typeface="Arial"/>
            </a:endParaRPr>
          </a:p>
        </p:txBody>
      </p:sp>
      <p:pic>
        <p:nvPicPr>
          <p:cNvPr id="11" name="Imagem 9"/>
          <p:cNvPicPr/>
          <p:nvPr/>
        </p:nvPicPr>
        <p:blipFill>
          <a:blip r:embed="rId3"/>
          <a:stretch/>
        </p:blipFill>
        <p:spPr>
          <a:xfrm>
            <a:off x="3909600" y="2145240"/>
            <a:ext cx="498600" cy="495360"/>
          </a:xfrm>
          <a:prstGeom prst="rect">
            <a:avLst/>
          </a:prstGeom>
          <a:ln>
            <a:noFill/>
          </a:ln>
        </p:spPr>
      </p:pic>
      <p:sp>
        <p:nvSpPr>
          <p:cNvPr id="9" name="CustomShape 5"/>
          <p:cNvSpPr/>
          <p:nvPr/>
        </p:nvSpPr>
        <p:spPr>
          <a:xfrm>
            <a:off x="4584046" y="2146046"/>
            <a:ext cx="7089256" cy="29214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1800" b="0" strike="noStrike" spc="-1" dirty="0">
                <a:latin typeface="+mj-lt"/>
                <a:ea typeface="DejaVu Sans"/>
              </a:rPr>
              <a:t>No Brasil, período entre 9 de janeiro a 22 de maio de 2021 (SE 20), foram oficialmente notificados às SES, </a:t>
            </a:r>
            <a:r>
              <a:rPr lang="pt-BR" b="1" spc="-1" dirty="0">
                <a:latin typeface="+mj-lt"/>
              </a:rPr>
              <a:t>3.977</a:t>
            </a:r>
            <a:r>
              <a:rPr lang="pt-BR" sz="1800" b="0" strike="noStrike" spc="-1" dirty="0">
                <a:latin typeface="+mj-lt"/>
                <a:ea typeface="DejaVu Sans"/>
              </a:rPr>
              <a:t> casos de Variantes de Atenção e/ou preocupação (VOC), identificados em 25 unidades federadas e oficialmente informadas ao MS.</a:t>
            </a:r>
            <a:endParaRPr lang="pt-BR" sz="1800" b="0" strike="noStrike" spc="-1" dirty="0">
              <a:latin typeface="+mj-lt"/>
            </a:endParaRPr>
          </a:p>
          <a:p>
            <a:pPr algn="just">
              <a:lnSpc>
                <a:spcPct val="100000"/>
              </a:lnSpc>
            </a:pPr>
            <a:endParaRPr lang="pt-BR" sz="1800" b="0" strike="noStrike" spc="-1" dirty="0">
              <a:latin typeface="+mj-lt"/>
            </a:endParaRPr>
          </a:p>
          <a:p>
            <a:pPr algn="just">
              <a:lnSpc>
                <a:spcPct val="100000"/>
              </a:lnSpc>
            </a:pPr>
            <a:endParaRPr lang="pt-BR" sz="1800" b="0" strike="noStrike" spc="-1" dirty="0">
              <a:latin typeface="+mj-lt"/>
            </a:endParaRPr>
          </a:p>
          <a:p>
            <a:pPr marL="1200240" lvl="2" indent="-284760" algn="just">
              <a:buClr>
                <a:srgbClr val="0082C6"/>
              </a:buClr>
              <a:buFont typeface="Arial"/>
              <a:buChar char="•"/>
            </a:pPr>
            <a:r>
              <a:rPr lang="pt-BR" b="1" spc="-1" dirty="0"/>
              <a:t>7 casos de B.1.617.2 </a:t>
            </a:r>
            <a:r>
              <a:rPr lang="pt-BR" spc="-1" dirty="0"/>
              <a:t>(Índia)</a:t>
            </a:r>
          </a:p>
          <a:p>
            <a:pPr marL="1200240" lvl="2" indent="-284760" algn="just">
              <a:buClr>
                <a:srgbClr val="0082C6"/>
              </a:buClr>
              <a:buFont typeface="Arial"/>
              <a:buChar char="•"/>
            </a:pPr>
            <a:r>
              <a:rPr lang="pt-BR" b="1" spc="-1" dirty="0"/>
              <a:t>3 casos de B.1.351 </a:t>
            </a:r>
            <a:r>
              <a:rPr lang="pt-BR" spc="-1" dirty="0"/>
              <a:t>(África do Sul)</a:t>
            </a:r>
          </a:p>
          <a:p>
            <a:pPr marL="1200240" lvl="2" indent="-284760" algn="just">
              <a:buClr>
                <a:srgbClr val="0082C6"/>
              </a:buClr>
              <a:buFont typeface="Arial"/>
              <a:buChar char="•"/>
            </a:pPr>
            <a:r>
              <a:rPr lang="pt-BR" b="1" spc="-1" dirty="0">
                <a:latin typeface="+mj-lt"/>
              </a:rPr>
              <a:t>120</a:t>
            </a:r>
            <a:r>
              <a:rPr lang="pt-BR" b="1" strike="noStrike" spc="-1" dirty="0">
                <a:latin typeface="+mj-lt"/>
                <a:ea typeface="DejaVu Sans"/>
              </a:rPr>
              <a:t> casos de B.1.1.7 </a:t>
            </a:r>
            <a:r>
              <a:rPr lang="pt-BR" b="0" strike="noStrike" spc="-1" dirty="0">
                <a:latin typeface="+mj-lt"/>
                <a:ea typeface="DejaVu Sans"/>
              </a:rPr>
              <a:t>(Reino Unido)</a:t>
            </a:r>
          </a:p>
          <a:p>
            <a:pPr marL="1200240" lvl="2" indent="-284760" algn="just">
              <a:buClr>
                <a:srgbClr val="0082C6"/>
              </a:buClr>
              <a:buFont typeface="Arial"/>
              <a:buChar char="•"/>
            </a:pPr>
            <a:r>
              <a:rPr lang="pt-BR" b="1" spc="-1" dirty="0">
                <a:latin typeface="+mj-lt"/>
              </a:rPr>
              <a:t>3.848</a:t>
            </a:r>
            <a:r>
              <a:rPr lang="pt-BR" b="1" strike="noStrike" spc="-1" dirty="0">
                <a:latin typeface="+mj-lt"/>
                <a:ea typeface="DejaVu Sans"/>
              </a:rPr>
              <a:t> casos de P.1 </a:t>
            </a:r>
            <a:r>
              <a:rPr lang="pt-BR" b="0" strike="noStrike" spc="-1" dirty="0">
                <a:latin typeface="+mj-lt"/>
                <a:ea typeface="DejaVu Sans"/>
              </a:rPr>
              <a:t>(Amazonas)</a:t>
            </a:r>
            <a:endParaRPr lang="pt-BR" spc="-1" dirty="0">
              <a:latin typeface="+mj-lt"/>
            </a:endParaRPr>
          </a:p>
        </p:txBody>
      </p:sp>
    </p:spTree>
    <p:extLst>
      <p:ext uri="{BB962C8B-B14F-4D97-AF65-F5344CB8AC3E}">
        <p14:creationId xmlns:p14="http://schemas.microsoft.com/office/powerpoint/2010/main" val="33237809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1"/>
          <p:cNvSpPr/>
          <p:nvPr/>
        </p:nvSpPr>
        <p:spPr>
          <a:xfrm flipV="1">
            <a:off x="509666" y="819719"/>
            <a:ext cx="11231374" cy="4739"/>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6" name="CustomShape 2"/>
          <p:cNvSpPr/>
          <p:nvPr/>
        </p:nvSpPr>
        <p:spPr>
          <a:xfrm>
            <a:off x="392789" y="2696595"/>
            <a:ext cx="2832120" cy="14648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3000" b="1" spc="-1" dirty="0">
                <a:solidFill>
                  <a:srgbClr val="FFFFFF"/>
                </a:solidFill>
                <a:latin typeface="Arial Black"/>
                <a:ea typeface="DejaVu Sans"/>
              </a:rPr>
              <a:t>S</a:t>
            </a:r>
            <a:r>
              <a:rPr lang="pt-BR" sz="3000" b="1" strike="noStrike" spc="-1" dirty="0">
                <a:solidFill>
                  <a:srgbClr val="FFFFFF"/>
                </a:solidFill>
                <a:latin typeface="Arial Black"/>
                <a:ea typeface="DejaVu Sans"/>
              </a:rPr>
              <a:t>ituação </a:t>
            </a:r>
          </a:p>
          <a:p>
            <a:pPr>
              <a:lnSpc>
                <a:spcPct val="100000"/>
              </a:lnSpc>
            </a:pPr>
            <a:r>
              <a:rPr lang="pt-BR" sz="3000" b="1" strike="noStrike" spc="-1" dirty="0">
                <a:solidFill>
                  <a:srgbClr val="FFFFFF"/>
                </a:solidFill>
                <a:latin typeface="Arial Black"/>
                <a:ea typeface="DejaVu Sans"/>
              </a:rPr>
              <a:t>Epidemiológica</a:t>
            </a:r>
          </a:p>
          <a:p>
            <a:pPr>
              <a:lnSpc>
                <a:spcPct val="100000"/>
              </a:lnSpc>
            </a:pPr>
            <a:r>
              <a:rPr lang="pt-BR" sz="3000" b="1" spc="-1" dirty="0">
                <a:solidFill>
                  <a:srgbClr val="FFFFFF"/>
                </a:solidFill>
                <a:latin typeface="Arial Black"/>
                <a:ea typeface="DejaVu Sans"/>
              </a:rPr>
              <a:t>Covid-19</a:t>
            </a:r>
            <a:r>
              <a:rPr lang="pt-BR" sz="3000" b="1" strike="noStrike" spc="-1" dirty="0">
                <a:solidFill>
                  <a:srgbClr val="FFFFFF"/>
                </a:solidFill>
                <a:latin typeface="Arial Black"/>
                <a:ea typeface="DejaVu Sans"/>
              </a:rPr>
              <a:t> </a:t>
            </a:r>
            <a:endParaRPr lang="pt-BR" sz="3000" b="0" strike="noStrike" spc="-1" dirty="0">
              <a:latin typeface="Arial"/>
            </a:endParaRPr>
          </a:p>
        </p:txBody>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8" name="Retângulo 7"/>
          <p:cNvSpPr/>
          <p:nvPr/>
        </p:nvSpPr>
        <p:spPr>
          <a:xfrm>
            <a:off x="274100" y="6320148"/>
            <a:ext cx="11702505" cy="461665"/>
          </a:xfrm>
          <a:prstGeom prst="rect">
            <a:avLst/>
          </a:prstGeom>
        </p:spPr>
        <p:txBody>
          <a:bodyPr wrap="square">
            <a:spAutoFit/>
          </a:bodyPr>
          <a:lstStyle/>
          <a:p>
            <a:pPr algn="just"/>
            <a:r>
              <a:rPr lang="pt-BR" sz="1200" dirty="0"/>
              <a:t>Fonte: Relatórios semanais enviados pelas equipes de vigilâncias das secretarias de saúde, das unidades federadas, em 24/05/21. Dados sujeitos a alterações.</a:t>
            </a:r>
          </a:p>
          <a:p>
            <a:pPr algn="just"/>
            <a:r>
              <a:rPr lang="pt-BR" sz="1200" dirty="0"/>
              <a:t>* VOC Indiana </a:t>
            </a:r>
            <a:r>
              <a:rPr lang="pt-BR" sz="1200" dirty="0" err="1"/>
              <a:t>sublinhagem</a:t>
            </a:r>
            <a:r>
              <a:rPr lang="pt-BR" sz="1200" dirty="0"/>
              <a:t> B.1.617.2.</a:t>
            </a:r>
          </a:p>
        </p:txBody>
      </p:sp>
      <p:graphicFrame>
        <p:nvGraphicFramePr>
          <p:cNvPr id="9" name="Tabela 8"/>
          <p:cNvGraphicFramePr>
            <a:graphicFrameLocks noGrp="1"/>
          </p:cNvGraphicFramePr>
          <p:nvPr>
            <p:extLst>
              <p:ext uri="{D42A27DB-BD31-4B8C-83A1-F6EECF244321}">
                <p14:modId xmlns:p14="http://schemas.microsoft.com/office/powerpoint/2010/main" val="2161118173"/>
              </p:ext>
            </p:extLst>
          </p:nvPr>
        </p:nvGraphicFramePr>
        <p:xfrm>
          <a:off x="3746812" y="921448"/>
          <a:ext cx="4293219" cy="5363247"/>
        </p:xfrm>
        <a:graphic>
          <a:graphicData uri="http://schemas.openxmlformats.org/drawingml/2006/table">
            <a:tbl>
              <a:tblPr/>
              <a:tblGrid>
                <a:gridCol w="289212">
                  <a:extLst>
                    <a:ext uri="{9D8B030D-6E8A-4147-A177-3AD203B41FA5}">
                      <a16:colId xmlns:a16="http://schemas.microsoft.com/office/drawing/2014/main" val="3139025060"/>
                    </a:ext>
                  </a:extLst>
                </a:gridCol>
                <a:gridCol w="1361166">
                  <a:extLst>
                    <a:ext uri="{9D8B030D-6E8A-4147-A177-3AD203B41FA5}">
                      <a16:colId xmlns:a16="http://schemas.microsoft.com/office/drawing/2014/main" val="1869211111"/>
                    </a:ext>
                  </a:extLst>
                </a:gridCol>
                <a:gridCol w="446049">
                  <a:extLst>
                    <a:ext uri="{9D8B030D-6E8A-4147-A177-3AD203B41FA5}">
                      <a16:colId xmlns:a16="http://schemas.microsoft.com/office/drawing/2014/main" val="3623274332"/>
                    </a:ext>
                  </a:extLst>
                </a:gridCol>
                <a:gridCol w="535259">
                  <a:extLst>
                    <a:ext uri="{9D8B030D-6E8A-4147-A177-3AD203B41FA5}">
                      <a16:colId xmlns:a16="http://schemas.microsoft.com/office/drawing/2014/main" val="1596070650"/>
                    </a:ext>
                  </a:extLst>
                </a:gridCol>
                <a:gridCol w="568712">
                  <a:extLst>
                    <a:ext uri="{9D8B030D-6E8A-4147-A177-3AD203B41FA5}">
                      <a16:colId xmlns:a16="http://schemas.microsoft.com/office/drawing/2014/main" val="2640196707"/>
                    </a:ext>
                  </a:extLst>
                </a:gridCol>
                <a:gridCol w="579863">
                  <a:extLst>
                    <a:ext uri="{9D8B030D-6E8A-4147-A177-3AD203B41FA5}">
                      <a16:colId xmlns:a16="http://schemas.microsoft.com/office/drawing/2014/main" val="4219456495"/>
                    </a:ext>
                  </a:extLst>
                </a:gridCol>
                <a:gridCol w="512958">
                  <a:extLst>
                    <a:ext uri="{9D8B030D-6E8A-4147-A177-3AD203B41FA5}">
                      <a16:colId xmlns:a16="http://schemas.microsoft.com/office/drawing/2014/main" val="1751884319"/>
                    </a:ext>
                  </a:extLst>
                </a:gridCol>
              </a:tblGrid>
              <a:tr h="374709">
                <a:tc gridSpan="2">
                  <a:txBody>
                    <a:bodyPr/>
                    <a:lstStyle/>
                    <a:p>
                      <a:pPr algn="ctr" fontAlgn="ctr"/>
                      <a:r>
                        <a:rPr lang="pt-BR" sz="1100" b="1" i="0" u="none" strike="noStrike" dirty="0">
                          <a:solidFill>
                            <a:srgbClr val="000000"/>
                          </a:solidFill>
                          <a:effectLst/>
                          <a:latin typeface="Arial" panose="020B0604020202020204" pitchFamily="34" charset="0"/>
                        </a:rPr>
                        <a:t>Unidade Federada (UF)</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hMerge="1">
                  <a:txBody>
                    <a:bodyPr/>
                    <a:lstStyle/>
                    <a:p>
                      <a:endParaRPr lang="pt-BR"/>
                    </a:p>
                  </a:txBody>
                  <a:tcPr/>
                </a:tc>
                <a:tc>
                  <a:txBody>
                    <a:bodyPr/>
                    <a:lstStyle/>
                    <a:p>
                      <a:pPr algn="ctr" fontAlgn="ctr"/>
                      <a:r>
                        <a:rPr lang="pt-BR" sz="1100" b="1" i="0" u="none" strike="noStrike" dirty="0">
                          <a:solidFill>
                            <a:srgbClr val="000000"/>
                          </a:solidFill>
                          <a:effectLst/>
                          <a:latin typeface="Arial" panose="020B0604020202020204" pitchFamily="34" charset="0"/>
                        </a:rPr>
                        <a:t>VOC P.1</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pt-BR" sz="1100" b="1" i="0" u="none" strike="noStrike" dirty="0">
                          <a:solidFill>
                            <a:srgbClr val="000000"/>
                          </a:solidFill>
                          <a:effectLst/>
                          <a:latin typeface="Arial" panose="020B0604020202020204" pitchFamily="34" charset="0"/>
                        </a:rPr>
                        <a:t>VOC B.1.1.7</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pt-BR" sz="1100" b="1" i="0" u="none" strike="noStrike">
                          <a:solidFill>
                            <a:srgbClr val="000000"/>
                          </a:solidFill>
                          <a:effectLst/>
                          <a:latin typeface="Arial" panose="020B0604020202020204" pitchFamily="34" charset="0"/>
                        </a:rPr>
                        <a:t>VOC B.1.351</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pt-BR" sz="1100" b="1" i="0" u="none" strike="noStrike">
                          <a:solidFill>
                            <a:srgbClr val="000000"/>
                          </a:solidFill>
                          <a:effectLst/>
                          <a:latin typeface="Arial" panose="020B0604020202020204" pitchFamily="34" charset="0"/>
                        </a:rPr>
                        <a:t>VOC B.1.617</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pt-BR" sz="1100" b="1" i="0" u="none" strike="noStrike">
                          <a:solidFill>
                            <a:srgbClr val="000000"/>
                          </a:solidFill>
                          <a:effectLst/>
                          <a:latin typeface="Arial" panose="020B0604020202020204" pitchFamily="34" charset="0"/>
                        </a:rPr>
                        <a:t>Total</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710867062"/>
                  </a:ext>
                </a:extLst>
              </a:tr>
              <a:tr h="171694">
                <a:tc>
                  <a:txBody>
                    <a:bodyPr/>
                    <a:lstStyle/>
                    <a:p>
                      <a:pPr algn="ctr" fontAlgn="ctr"/>
                      <a:r>
                        <a:rPr lang="pt-BR" sz="1100" b="0" i="0" u="none" strike="noStrike">
                          <a:solidFill>
                            <a:srgbClr val="000000"/>
                          </a:solidFill>
                          <a:effectLst/>
                          <a:latin typeface="Arial" panose="020B0604020202020204" pitchFamily="34" charset="0"/>
                        </a:rPr>
                        <a:t>1</a:t>
                      </a:r>
                    </a:p>
                  </a:txBody>
                  <a:tcPr marL="4885" marR="4885" marT="488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Acre</a:t>
                      </a:r>
                    </a:p>
                  </a:txBody>
                  <a:tcPr marL="4885" marR="4885" marT="488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2</a:t>
                      </a:r>
                    </a:p>
                  </a:txBody>
                  <a:tcPr marL="4885" marR="4885" marT="488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 </a:t>
                      </a:r>
                    </a:p>
                  </a:txBody>
                  <a:tcPr marL="4885" marR="4885" marT="488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 </a:t>
                      </a:r>
                    </a:p>
                  </a:txBody>
                  <a:tcPr marL="4885" marR="4885" marT="488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2</a:t>
                      </a:r>
                    </a:p>
                  </a:txBody>
                  <a:tcPr marL="4885" marR="4885" marT="488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193783485"/>
                  </a:ext>
                </a:extLst>
              </a:tr>
              <a:tr h="178140">
                <a:tc>
                  <a:txBody>
                    <a:bodyPr/>
                    <a:lstStyle/>
                    <a:p>
                      <a:pPr algn="ctr" fontAlgn="ctr"/>
                      <a:r>
                        <a:rPr lang="pt-BR" sz="1100" b="0" i="0" u="none" strike="noStrike">
                          <a:solidFill>
                            <a:srgbClr val="000000"/>
                          </a:solidFill>
                          <a:effectLst/>
                          <a:latin typeface="Arial" panose="020B0604020202020204" pitchFamily="34" charset="0"/>
                        </a:rPr>
                        <a:t>2</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Alagoas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45</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46</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433864152"/>
                  </a:ext>
                </a:extLst>
              </a:tr>
              <a:tr h="178140">
                <a:tc>
                  <a:txBody>
                    <a:bodyPr/>
                    <a:lstStyle/>
                    <a:p>
                      <a:pPr algn="ctr" fontAlgn="ctr"/>
                      <a:r>
                        <a:rPr lang="pt-BR" sz="1100" b="0" i="0" u="none" strike="noStrike">
                          <a:solidFill>
                            <a:srgbClr val="000000"/>
                          </a:solidFill>
                          <a:effectLst/>
                          <a:latin typeface="Arial" panose="020B0604020202020204" pitchFamily="34" charset="0"/>
                        </a:rPr>
                        <a:t>3</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Amapá</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5</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5</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960734364"/>
                  </a:ext>
                </a:extLst>
              </a:tr>
              <a:tr h="178140">
                <a:tc>
                  <a:txBody>
                    <a:bodyPr/>
                    <a:lstStyle/>
                    <a:p>
                      <a:pPr algn="ctr" fontAlgn="ctr"/>
                      <a:r>
                        <a:rPr lang="pt-BR" sz="1100" b="0" i="0" u="none" strike="noStrike">
                          <a:solidFill>
                            <a:srgbClr val="000000"/>
                          </a:solidFill>
                          <a:effectLst/>
                          <a:latin typeface="Arial" panose="020B0604020202020204" pitchFamily="34" charset="0"/>
                        </a:rPr>
                        <a:t>4</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Amazonas</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854</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855</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17372685"/>
                  </a:ext>
                </a:extLst>
              </a:tr>
              <a:tr h="178140">
                <a:tc>
                  <a:txBody>
                    <a:bodyPr/>
                    <a:lstStyle/>
                    <a:p>
                      <a:pPr algn="ctr" fontAlgn="ctr"/>
                      <a:r>
                        <a:rPr lang="pt-BR" sz="1100" b="0" i="0" u="none" strike="noStrike">
                          <a:solidFill>
                            <a:srgbClr val="000000"/>
                          </a:solidFill>
                          <a:effectLst/>
                          <a:latin typeface="Arial" panose="020B0604020202020204" pitchFamily="34" charset="0"/>
                        </a:rPr>
                        <a:t>5</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Bahia</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96</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13</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109</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2840566333"/>
                  </a:ext>
                </a:extLst>
              </a:tr>
              <a:tr h="178140">
                <a:tc>
                  <a:txBody>
                    <a:bodyPr/>
                    <a:lstStyle/>
                    <a:p>
                      <a:pPr algn="ctr" fontAlgn="ctr"/>
                      <a:r>
                        <a:rPr lang="pt-BR" sz="1100" b="0" i="0" u="none" strike="noStrike">
                          <a:solidFill>
                            <a:srgbClr val="000000"/>
                          </a:solidFill>
                          <a:effectLst/>
                          <a:latin typeface="Arial" panose="020B0604020202020204" pitchFamily="34" charset="0"/>
                        </a:rPr>
                        <a:t>6</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Ceará</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68</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68</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71460172"/>
                  </a:ext>
                </a:extLst>
              </a:tr>
              <a:tr h="178140">
                <a:tc>
                  <a:txBody>
                    <a:bodyPr/>
                    <a:lstStyle/>
                    <a:p>
                      <a:pPr algn="ctr" fontAlgn="ctr"/>
                      <a:r>
                        <a:rPr lang="pt-BR" sz="1100" b="0" i="0" u="none" strike="noStrike">
                          <a:solidFill>
                            <a:srgbClr val="000000"/>
                          </a:solidFill>
                          <a:effectLst/>
                          <a:latin typeface="Arial" panose="020B0604020202020204" pitchFamily="34" charset="0"/>
                        </a:rPr>
                        <a:t>7</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Distrito Federal</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214</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5</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219</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4203852937"/>
                  </a:ext>
                </a:extLst>
              </a:tr>
              <a:tr h="178140">
                <a:tc>
                  <a:txBody>
                    <a:bodyPr/>
                    <a:lstStyle/>
                    <a:p>
                      <a:pPr algn="ctr" fontAlgn="ctr"/>
                      <a:r>
                        <a:rPr lang="pt-BR" sz="1100" b="0" i="0" u="none" strike="noStrike">
                          <a:solidFill>
                            <a:srgbClr val="000000"/>
                          </a:solidFill>
                          <a:effectLst/>
                          <a:latin typeface="Arial" panose="020B0604020202020204" pitchFamily="34" charset="0"/>
                        </a:rPr>
                        <a:t>8</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Espírito Santo</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20</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9</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29</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3039104773"/>
                  </a:ext>
                </a:extLst>
              </a:tr>
              <a:tr h="178140">
                <a:tc>
                  <a:txBody>
                    <a:bodyPr/>
                    <a:lstStyle/>
                    <a:p>
                      <a:pPr algn="ctr" fontAlgn="ctr"/>
                      <a:r>
                        <a:rPr lang="pt-BR" sz="1100" b="0" i="0" u="none" strike="noStrike">
                          <a:solidFill>
                            <a:srgbClr val="000000"/>
                          </a:solidFill>
                          <a:effectLst/>
                          <a:latin typeface="Arial" panose="020B0604020202020204" pitchFamily="34" charset="0"/>
                        </a:rPr>
                        <a:t>9</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Goiás</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190</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10</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200</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157466466"/>
                  </a:ext>
                </a:extLst>
              </a:tr>
              <a:tr h="178140">
                <a:tc>
                  <a:txBody>
                    <a:bodyPr/>
                    <a:lstStyle/>
                    <a:p>
                      <a:pPr algn="ctr" fontAlgn="ctr"/>
                      <a:r>
                        <a:rPr lang="pt-BR" sz="1100" b="0" i="0" u="none" strike="noStrike">
                          <a:solidFill>
                            <a:srgbClr val="000000"/>
                          </a:solidFill>
                          <a:effectLst/>
                          <a:latin typeface="Arial" panose="020B0604020202020204" pitchFamily="34" charset="0"/>
                        </a:rPr>
                        <a:t>10</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Maranhão</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27</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6*</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27</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760573940"/>
                  </a:ext>
                </a:extLst>
              </a:tr>
              <a:tr h="206517">
                <a:tc>
                  <a:txBody>
                    <a:bodyPr/>
                    <a:lstStyle/>
                    <a:p>
                      <a:pPr algn="ctr" fontAlgn="ctr"/>
                      <a:r>
                        <a:rPr lang="pt-BR" sz="1100" b="0" i="0" u="none" strike="noStrike">
                          <a:solidFill>
                            <a:srgbClr val="000000"/>
                          </a:solidFill>
                          <a:effectLst/>
                          <a:latin typeface="Arial" panose="020B0604020202020204" pitchFamily="34" charset="0"/>
                        </a:rPr>
                        <a:t>11</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Mato Grosso do Sul</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3.977</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37</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1422534797"/>
                  </a:ext>
                </a:extLst>
              </a:tr>
              <a:tr h="178140">
                <a:tc>
                  <a:txBody>
                    <a:bodyPr/>
                    <a:lstStyle/>
                    <a:p>
                      <a:pPr algn="ctr" fontAlgn="ctr"/>
                      <a:r>
                        <a:rPr lang="pt-BR" sz="1100" b="0" i="0" u="none" strike="noStrike">
                          <a:solidFill>
                            <a:srgbClr val="000000"/>
                          </a:solidFill>
                          <a:effectLst/>
                          <a:latin typeface="Arial" panose="020B0604020202020204" pitchFamily="34" charset="0"/>
                        </a:rPr>
                        <a:t>12</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Minas Gerais</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153</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23</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176</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460082022"/>
                  </a:ext>
                </a:extLst>
              </a:tr>
              <a:tr h="178140">
                <a:tc>
                  <a:txBody>
                    <a:bodyPr/>
                    <a:lstStyle/>
                    <a:p>
                      <a:pPr algn="ctr" fontAlgn="ctr"/>
                      <a:r>
                        <a:rPr lang="pt-BR" sz="1100" b="0" i="0" u="none" strike="noStrike">
                          <a:solidFill>
                            <a:srgbClr val="000000"/>
                          </a:solidFill>
                          <a:effectLst/>
                          <a:latin typeface="Arial" panose="020B0604020202020204" pitchFamily="34" charset="0"/>
                        </a:rPr>
                        <a:t>13</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Pará</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94</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94</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2580790712"/>
                  </a:ext>
                </a:extLst>
              </a:tr>
              <a:tr h="178140">
                <a:tc>
                  <a:txBody>
                    <a:bodyPr/>
                    <a:lstStyle/>
                    <a:p>
                      <a:pPr algn="ctr" fontAlgn="ctr"/>
                      <a:r>
                        <a:rPr lang="pt-BR" sz="1100" b="0" i="0" u="none" strike="noStrike">
                          <a:solidFill>
                            <a:srgbClr val="000000"/>
                          </a:solidFill>
                          <a:effectLst/>
                          <a:latin typeface="Arial" panose="020B0604020202020204" pitchFamily="34" charset="0"/>
                        </a:rPr>
                        <a:t>14</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Paraíba</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230</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230</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3899970163"/>
                  </a:ext>
                </a:extLst>
              </a:tr>
              <a:tr h="178140">
                <a:tc>
                  <a:txBody>
                    <a:bodyPr/>
                    <a:lstStyle/>
                    <a:p>
                      <a:pPr algn="ctr" fontAlgn="ctr"/>
                      <a:r>
                        <a:rPr lang="pt-BR" sz="1100" b="0" i="0" u="none" strike="noStrike">
                          <a:solidFill>
                            <a:srgbClr val="000000"/>
                          </a:solidFill>
                          <a:effectLst/>
                          <a:latin typeface="Arial" panose="020B0604020202020204" pitchFamily="34" charset="0"/>
                        </a:rPr>
                        <a:t>15</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Paraná</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173</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6</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179</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1139863528"/>
                  </a:ext>
                </a:extLst>
              </a:tr>
              <a:tr h="178140">
                <a:tc>
                  <a:txBody>
                    <a:bodyPr/>
                    <a:lstStyle/>
                    <a:p>
                      <a:pPr algn="ctr" fontAlgn="ctr"/>
                      <a:r>
                        <a:rPr lang="pt-BR" sz="1100" b="0" i="0" u="none" strike="noStrike">
                          <a:solidFill>
                            <a:srgbClr val="000000"/>
                          </a:solidFill>
                          <a:effectLst/>
                          <a:latin typeface="Arial" panose="020B0604020202020204" pitchFamily="34" charset="0"/>
                        </a:rPr>
                        <a:t>16</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Pernambuco</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26</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26</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2286854163"/>
                  </a:ext>
                </a:extLst>
              </a:tr>
              <a:tr h="178140">
                <a:tc>
                  <a:txBody>
                    <a:bodyPr/>
                    <a:lstStyle/>
                    <a:p>
                      <a:pPr algn="ctr" fontAlgn="ctr"/>
                      <a:r>
                        <a:rPr lang="pt-BR" sz="1100" b="0" i="0" u="none" strike="noStrike">
                          <a:solidFill>
                            <a:srgbClr val="000000"/>
                          </a:solidFill>
                          <a:effectLst/>
                          <a:latin typeface="Arial" panose="020B0604020202020204" pitchFamily="34" charset="0"/>
                        </a:rPr>
                        <a:t>17</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Piauí</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1</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1</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2796791486"/>
                  </a:ext>
                </a:extLst>
              </a:tr>
              <a:tr h="178140">
                <a:tc>
                  <a:txBody>
                    <a:bodyPr/>
                    <a:lstStyle/>
                    <a:p>
                      <a:pPr algn="ctr" fontAlgn="ctr"/>
                      <a:r>
                        <a:rPr lang="pt-BR" sz="1100" b="0" i="0" u="none" strike="noStrike">
                          <a:solidFill>
                            <a:srgbClr val="000000"/>
                          </a:solidFill>
                          <a:effectLst/>
                          <a:latin typeface="Arial" panose="020B0604020202020204" pitchFamily="34" charset="0"/>
                        </a:rPr>
                        <a:t>18</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Rio de Janeiro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817</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26</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 1*</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843</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13506621"/>
                  </a:ext>
                </a:extLst>
              </a:tr>
              <a:tr h="338526">
                <a:tc>
                  <a:txBody>
                    <a:bodyPr/>
                    <a:lstStyle/>
                    <a:p>
                      <a:pPr algn="ctr" fontAlgn="ctr"/>
                      <a:r>
                        <a:rPr lang="pt-BR" sz="1100" b="0" i="0" u="none" strike="noStrike">
                          <a:solidFill>
                            <a:srgbClr val="000000"/>
                          </a:solidFill>
                          <a:effectLst/>
                          <a:latin typeface="Arial" panose="020B0604020202020204" pitchFamily="34" charset="0"/>
                        </a:rPr>
                        <a:t>19</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a:solidFill>
                            <a:srgbClr val="000000"/>
                          </a:solidFill>
                          <a:effectLst/>
                          <a:latin typeface="Arial" panose="020B0604020202020204" pitchFamily="34" charset="0"/>
                        </a:rPr>
                        <a:t>Rio Grande do Norte</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1</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1</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3356430940"/>
                  </a:ext>
                </a:extLst>
              </a:tr>
              <a:tr h="327319">
                <a:tc>
                  <a:txBody>
                    <a:bodyPr/>
                    <a:lstStyle/>
                    <a:p>
                      <a:pPr algn="ctr" fontAlgn="ctr"/>
                      <a:r>
                        <a:rPr lang="pt-BR" sz="1100" b="0" i="0" u="none" strike="noStrike">
                          <a:solidFill>
                            <a:srgbClr val="000000"/>
                          </a:solidFill>
                          <a:effectLst/>
                          <a:latin typeface="Arial" panose="020B0604020202020204" pitchFamily="34" charset="0"/>
                        </a:rPr>
                        <a:t>20</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Rio Grande do Sul</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49</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49</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508023459"/>
                  </a:ext>
                </a:extLst>
              </a:tr>
              <a:tr h="178140">
                <a:tc>
                  <a:txBody>
                    <a:bodyPr/>
                    <a:lstStyle/>
                    <a:p>
                      <a:pPr algn="ctr" fontAlgn="ctr"/>
                      <a:r>
                        <a:rPr lang="pt-BR" sz="1100" b="0" i="0" u="none" strike="noStrike">
                          <a:solidFill>
                            <a:srgbClr val="000000"/>
                          </a:solidFill>
                          <a:effectLst/>
                          <a:latin typeface="Arial" panose="020B0604020202020204" pitchFamily="34" charset="0"/>
                        </a:rPr>
                        <a:t>21</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Roraima</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9</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9</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318412959"/>
                  </a:ext>
                </a:extLst>
              </a:tr>
              <a:tr h="178140">
                <a:tc>
                  <a:txBody>
                    <a:bodyPr/>
                    <a:lstStyle/>
                    <a:p>
                      <a:pPr algn="ctr" fontAlgn="ctr"/>
                      <a:r>
                        <a:rPr lang="pt-BR" sz="1100" b="0" i="0" u="none" strike="noStrike">
                          <a:solidFill>
                            <a:srgbClr val="000000"/>
                          </a:solidFill>
                          <a:effectLst/>
                          <a:latin typeface="Arial" panose="020B0604020202020204" pitchFamily="34" charset="0"/>
                        </a:rPr>
                        <a:t>22</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Santa Catarina</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172</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3</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175</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2206076101"/>
                  </a:ext>
                </a:extLst>
              </a:tr>
              <a:tr h="178140">
                <a:tc>
                  <a:txBody>
                    <a:bodyPr/>
                    <a:lstStyle/>
                    <a:p>
                      <a:pPr algn="ctr" fontAlgn="ctr"/>
                      <a:r>
                        <a:rPr lang="pt-BR" sz="1100" b="0" i="0" u="none" strike="noStrike">
                          <a:solidFill>
                            <a:srgbClr val="000000"/>
                          </a:solidFill>
                          <a:effectLst/>
                          <a:latin typeface="Arial" panose="020B0604020202020204" pitchFamily="34" charset="0"/>
                        </a:rPr>
                        <a:t>23</a:t>
                      </a:r>
                    </a:p>
                  </a:txBody>
                  <a:tcPr marL="4885" marR="4885" marT="4885" marB="0" anchor="ctr">
                    <a:lnL>
                      <a:noFill/>
                    </a:lnL>
                    <a:lnR>
                      <a:noFill/>
                    </a:lnR>
                    <a:lnT>
                      <a:noFill/>
                    </a:lnT>
                    <a:lnB>
                      <a:noFill/>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São Paulo</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381</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22</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3</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406</a:t>
                      </a:r>
                    </a:p>
                  </a:txBody>
                  <a:tcPr marL="4885" marR="4885" marT="4885" marB="0" anchor="ctr">
                    <a:lnL>
                      <a:noFill/>
                    </a:lnL>
                    <a:lnR>
                      <a:noFill/>
                    </a:lnR>
                    <a:lnT>
                      <a:noFill/>
                    </a:lnT>
                    <a:lnB>
                      <a:noFill/>
                    </a:lnB>
                    <a:solidFill>
                      <a:srgbClr val="D9D9D9"/>
                    </a:solidFill>
                  </a:tcPr>
                </a:tc>
                <a:extLst>
                  <a:ext uri="{0D108BD9-81ED-4DB2-BD59-A6C34878D82A}">
                    <a16:rowId xmlns:a16="http://schemas.microsoft.com/office/drawing/2014/main" val="552368404"/>
                  </a:ext>
                </a:extLst>
              </a:tr>
              <a:tr h="178140">
                <a:tc>
                  <a:txBody>
                    <a:bodyPr/>
                    <a:lstStyle/>
                    <a:p>
                      <a:pPr algn="ctr" fontAlgn="ctr"/>
                      <a:r>
                        <a:rPr lang="pt-BR" sz="1100" b="0" i="0" u="none" strike="noStrike">
                          <a:solidFill>
                            <a:srgbClr val="000000"/>
                          </a:solidFill>
                          <a:effectLst/>
                          <a:latin typeface="Arial" panose="020B0604020202020204" pitchFamily="34" charset="0"/>
                        </a:rPr>
                        <a:t>24</a:t>
                      </a:r>
                    </a:p>
                  </a:txBody>
                  <a:tcPr marL="4885" marR="4885" marT="4885" marB="0" anchor="ctr">
                    <a:lnL>
                      <a:noFill/>
                    </a:lnL>
                    <a:lnR>
                      <a:noFill/>
                    </a:lnR>
                    <a:lnT>
                      <a:noFill/>
                    </a:lnT>
                    <a:lnB>
                      <a:noFill/>
                    </a:lnB>
                    <a:solidFill>
                      <a:srgbClr val="FFFFFF"/>
                    </a:solidFill>
                  </a:tcPr>
                </a:tc>
                <a:tc>
                  <a:txBody>
                    <a:bodyPr/>
                    <a:lstStyle/>
                    <a:p>
                      <a:pPr algn="l" fontAlgn="ctr"/>
                      <a:r>
                        <a:rPr lang="pt-BR" sz="1100" b="0" i="0" u="none" strike="noStrike" dirty="0">
                          <a:solidFill>
                            <a:srgbClr val="000000"/>
                          </a:solidFill>
                          <a:effectLst/>
                          <a:latin typeface="Arial" panose="020B0604020202020204" pitchFamily="34" charset="0"/>
                        </a:rPr>
                        <a:t>Sergipe</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180</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1</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latin typeface="Arial" panose="020B0604020202020204" pitchFamily="34" charset="0"/>
                        </a:rPr>
                        <a:t>181</a:t>
                      </a:r>
                    </a:p>
                  </a:txBody>
                  <a:tcPr marL="4885" marR="4885" marT="4885" marB="0" anchor="ctr">
                    <a:lnL>
                      <a:noFill/>
                    </a:lnL>
                    <a:lnR>
                      <a:noFill/>
                    </a:lnR>
                    <a:lnT>
                      <a:noFill/>
                    </a:lnT>
                    <a:lnB>
                      <a:noFill/>
                    </a:lnB>
                    <a:solidFill>
                      <a:srgbClr val="FFFFFF"/>
                    </a:solidFill>
                  </a:tcPr>
                </a:tc>
                <a:extLst>
                  <a:ext uri="{0D108BD9-81ED-4DB2-BD59-A6C34878D82A}">
                    <a16:rowId xmlns:a16="http://schemas.microsoft.com/office/drawing/2014/main" val="307625548"/>
                  </a:ext>
                </a:extLst>
              </a:tr>
              <a:tr h="178140">
                <a:tc>
                  <a:txBody>
                    <a:bodyPr/>
                    <a:lstStyle/>
                    <a:p>
                      <a:pPr algn="ctr" fontAlgn="ctr"/>
                      <a:r>
                        <a:rPr lang="pt-BR" sz="1100" b="0" i="0" u="none" strike="noStrike">
                          <a:solidFill>
                            <a:srgbClr val="000000"/>
                          </a:solidFill>
                          <a:effectLst/>
                          <a:latin typeface="Arial" panose="020B0604020202020204" pitchFamily="34" charset="0"/>
                        </a:rPr>
                        <a:t>25</a:t>
                      </a:r>
                    </a:p>
                  </a:txBody>
                  <a:tcPr marL="4885" marR="4885" marT="488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100" b="0" i="0" u="none" strike="noStrike" dirty="0">
                          <a:solidFill>
                            <a:srgbClr val="000000"/>
                          </a:solidFill>
                          <a:effectLst/>
                          <a:latin typeface="Arial" panose="020B0604020202020204" pitchFamily="34" charset="0"/>
                        </a:rPr>
                        <a:t>Tocantins</a:t>
                      </a:r>
                    </a:p>
                  </a:txBody>
                  <a:tcPr marL="4885" marR="4885" marT="488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4</a:t>
                      </a:r>
                    </a:p>
                  </a:txBody>
                  <a:tcPr marL="4885" marR="4885" marT="488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0" i="0" u="none" strike="noStrike">
                          <a:solidFill>
                            <a:srgbClr val="000000"/>
                          </a:solidFill>
                          <a:effectLst/>
                          <a:latin typeface="Arial" panose="020B0604020202020204" pitchFamily="34" charset="0"/>
                        </a:rPr>
                        <a:t> </a:t>
                      </a:r>
                    </a:p>
                  </a:txBody>
                  <a:tcPr marL="4885" marR="4885" marT="488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0" i="0" u="none" strike="noStrike" dirty="0">
                          <a:solidFill>
                            <a:srgbClr val="000000"/>
                          </a:solidFill>
                          <a:effectLst/>
                          <a:latin typeface="Arial" panose="020B0604020202020204" pitchFamily="34" charset="0"/>
                        </a:rPr>
                        <a:t>4</a:t>
                      </a:r>
                    </a:p>
                  </a:txBody>
                  <a:tcPr marL="4885" marR="4885" marT="488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58804358"/>
                  </a:ext>
                </a:extLst>
              </a:tr>
              <a:tr h="202711">
                <a:tc gridSpan="2">
                  <a:txBody>
                    <a:bodyPr/>
                    <a:lstStyle/>
                    <a:p>
                      <a:pPr algn="ctr" fontAlgn="ctr"/>
                      <a:r>
                        <a:rPr lang="pt-BR" sz="1200" b="1" i="0" u="none" strike="noStrike" dirty="0">
                          <a:solidFill>
                            <a:srgbClr val="000000"/>
                          </a:solidFill>
                          <a:effectLst/>
                          <a:latin typeface="Arial" panose="020B0604020202020204" pitchFamily="34" charset="0"/>
                        </a:rPr>
                        <a:t>Brasil</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pt-BR"/>
                    </a:p>
                  </a:txBody>
                  <a:tcPr/>
                </a:tc>
                <a:tc>
                  <a:txBody>
                    <a:bodyPr/>
                    <a:lstStyle/>
                    <a:p>
                      <a:pPr algn="ctr" fontAlgn="ctr"/>
                      <a:r>
                        <a:rPr lang="pt-BR" sz="1200" b="1" i="0" u="none" strike="noStrike" dirty="0">
                          <a:solidFill>
                            <a:srgbClr val="000000"/>
                          </a:solidFill>
                          <a:effectLst/>
                          <a:latin typeface="Arial" panose="020B0604020202020204" pitchFamily="34" charset="0"/>
                        </a:rPr>
                        <a:t>3.848</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200" b="1" i="0" u="none" strike="noStrike" dirty="0">
                          <a:solidFill>
                            <a:srgbClr val="000000"/>
                          </a:solidFill>
                          <a:effectLst/>
                          <a:latin typeface="Arial" panose="020B0604020202020204" pitchFamily="34" charset="0"/>
                        </a:rPr>
                        <a:t>120</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200" b="1" i="0" u="none" strike="noStrike" dirty="0">
                          <a:solidFill>
                            <a:srgbClr val="000000"/>
                          </a:solidFill>
                          <a:effectLst/>
                          <a:latin typeface="Arial" panose="020B0604020202020204" pitchFamily="34" charset="0"/>
                        </a:rPr>
                        <a:t>3</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200" b="1" i="0" u="none" strike="noStrike" dirty="0">
                          <a:solidFill>
                            <a:srgbClr val="000000"/>
                          </a:solidFill>
                          <a:effectLst/>
                          <a:latin typeface="Arial" panose="020B0604020202020204" pitchFamily="34" charset="0"/>
                        </a:rPr>
                        <a:t>7</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200" b="1" i="0" u="none" strike="noStrike" dirty="0">
                          <a:solidFill>
                            <a:srgbClr val="000000"/>
                          </a:solidFill>
                          <a:effectLst/>
                          <a:latin typeface="Arial" panose="020B0604020202020204" pitchFamily="34" charset="0"/>
                        </a:rPr>
                        <a:t>3.978</a:t>
                      </a:r>
                    </a:p>
                  </a:txBody>
                  <a:tcPr marL="4885" marR="4885" marT="48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9760226"/>
                  </a:ext>
                </a:extLst>
              </a:tr>
            </a:tbl>
          </a:graphicData>
        </a:graphic>
      </p:graphicFrame>
      <p:sp>
        <p:nvSpPr>
          <p:cNvPr id="2" name="Retângulo 1"/>
          <p:cNvSpPr/>
          <p:nvPr/>
        </p:nvSpPr>
        <p:spPr>
          <a:xfrm>
            <a:off x="392789" y="137935"/>
            <a:ext cx="11246843" cy="646331"/>
          </a:xfrm>
          <a:prstGeom prst="rect">
            <a:avLst/>
          </a:prstGeom>
        </p:spPr>
        <p:txBody>
          <a:bodyPr wrap="square">
            <a:spAutoFit/>
          </a:bodyPr>
          <a:lstStyle/>
          <a:p>
            <a:pPr algn="just">
              <a:spcBef>
                <a:spcPct val="0"/>
              </a:spcBef>
              <a:buClr>
                <a:srgbClr val="F6A020"/>
              </a:buClr>
              <a:buSzPts val="5600"/>
              <a:defRPr/>
            </a:pPr>
            <a:r>
              <a:rPr lang="pt-BR" b="1" dirty="0">
                <a:latin typeface="Arial Black" panose="020B0A04020102020204" pitchFamily="34" charset="0"/>
              </a:rPr>
              <a:t>Casos confirmados e notificados de variantes de atenção e/ou preocupação (VOC) por sequenciamento </a:t>
            </a:r>
            <a:r>
              <a:rPr lang="pt-BR" b="1" dirty="0" err="1">
                <a:latin typeface="Arial Black" panose="020B0A04020102020204" pitchFamily="34" charset="0"/>
              </a:rPr>
              <a:t>genômico</a:t>
            </a:r>
            <a:r>
              <a:rPr lang="pt-BR" b="1" dirty="0">
                <a:latin typeface="Arial Black" panose="020B0A04020102020204" pitchFamily="34" charset="0"/>
              </a:rPr>
              <a:t> e UF –Brasil, SE 02 a SE 20/2021</a:t>
            </a:r>
            <a:endParaRPr lang="pt-BR" dirty="0">
              <a:latin typeface="Arial Black" panose="020B0A04020102020204" pitchFamily="34" charset="0"/>
            </a:endParaRPr>
          </a:p>
        </p:txBody>
      </p:sp>
    </p:spTree>
    <p:extLst>
      <p:ext uri="{BB962C8B-B14F-4D97-AF65-F5344CB8AC3E}">
        <p14:creationId xmlns:p14="http://schemas.microsoft.com/office/powerpoint/2010/main" val="10778268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8" name="CaixaDeTexto 7">
            <a:extLst>
              <a:ext uri="{FF2B5EF4-FFF2-40B4-BE49-F238E27FC236}">
                <a16:creationId xmlns:a16="http://schemas.microsoft.com/office/drawing/2014/main" id="{05798C25-9F6E-4FD6-A20F-BE6F1BE85634}"/>
              </a:ext>
            </a:extLst>
          </p:cNvPr>
          <p:cNvSpPr txBox="1"/>
          <p:nvPr/>
        </p:nvSpPr>
        <p:spPr>
          <a:xfrm>
            <a:off x="2039815" y="369255"/>
            <a:ext cx="10152185" cy="369332"/>
          </a:xfrm>
          <a:prstGeom prst="rect">
            <a:avLst/>
          </a:prstGeom>
          <a:noFill/>
        </p:spPr>
        <p:txBody>
          <a:bodyPr wrap="square">
            <a:spAutoFit/>
          </a:bodyPr>
          <a:lstStyle/>
          <a:p>
            <a:pPr algn="ctr">
              <a:lnSpc>
                <a:spcPct val="100000"/>
              </a:lnSpc>
              <a:spcBef>
                <a:spcPct val="0"/>
              </a:spcBef>
              <a:buClr>
                <a:srgbClr val="F6A020"/>
              </a:buClr>
              <a:buSzPts val="5600"/>
              <a:buNone/>
              <a:defRPr/>
            </a:pPr>
            <a:r>
              <a:rPr lang="pt-BR" b="1" dirty="0">
                <a:latin typeface="Arial Black" panose="020B0A04020102020204" pitchFamily="34" charset="0"/>
              </a:rPr>
              <a:t>Evolução do número de novos registros de casos por SE. Brasil, SE 20</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113" y="1083443"/>
            <a:ext cx="7507911" cy="4691113"/>
          </a:xfrm>
          <a:prstGeom prst="rect">
            <a:avLst/>
          </a:prstGeom>
        </p:spPr>
      </p:pic>
      <p:sp>
        <p:nvSpPr>
          <p:cNvPr id="10" name="CustomShape 2"/>
          <p:cNvSpPr/>
          <p:nvPr/>
        </p:nvSpPr>
        <p:spPr>
          <a:xfrm>
            <a:off x="269697" y="2584167"/>
            <a:ext cx="2832120" cy="168966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3000" b="1" spc="-1" dirty="0">
                <a:solidFill>
                  <a:srgbClr val="FFFFFF"/>
                </a:solidFill>
                <a:latin typeface="Arial Black"/>
                <a:ea typeface="DejaVu Sans"/>
              </a:rPr>
              <a:t>S</a:t>
            </a:r>
            <a:r>
              <a:rPr lang="pt-BR" sz="3000" b="1" strike="noStrike" spc="-1" dirty="0">
                <a:solidFill>
                  <a:srgbClr val="FFFFFF"/>
                </a:solidFill>
                <a:latin typeface="Arial Black"/>
                <a:ea typeface="DejaVu Sans"/>
              </a:rPr>
              <a:t>ituação </a:t>
            </a:r>
          </a:p>
          <a:p>
            <a:pPr>
              <a:lnSpc>
                <a:spcPct val="100000"/>
              </a:lnSpc>
            </a:pPr>
            <a:r>
              <a:rPr lang="pt-BR" sz="3000" b="1" strike="noStrike" spc="-1" dirty="0">
                <a:solidFill>
                  <a:srgbClr val="FFFFFF"/>
                </a:solidFill>
                <a:latin typeface="Arial Black"/>
                <a:ea typeface="DejaVu Sans"/>
              </a:rPr>
              <a:t>Epidemiológica</a:t>
            </a:r>
          </a:p>
          <a:p>
            <a:pPr>
              <a:lnSpc>
                <a:spcPct val="100000"/>
              </a:lnSpc>
            </a:pPr>
            <a:r>
              <a:rPr lang="pt-BR" sz="3000" b="1" spc="-1" dirty="0">
                <a:solidFill>
                  <a:srgbClr val="FFFFFF"/>
                </a:solidFill>
                <a:latin typeface="Arial Black"/>
                <a:ea typeface="DejaVu Sans"/>
              </a:rPr>
              <a:t>Covid-19</a:t>
            </a:r>
            <a:r>
              <a:rPr lang="pt-BR" sz="3000" b="1" strike="noStrike" spc="-1" dirty="0">
                <a:solidFill>
                  <a:srgbClr val="FFFFFF"/>
                </a:solidFill>
                <a:latin typeface="Arial Black"/>
                <a:ea typeface="DejaVu Sans"/>
              </a:rPr>
              <a:t> </a:t>
            </a:r>
            <a:endParaRPr lang="pt-BR" sz="3000" b="0" strike="noStrike" spc="-1" dirty="0">
              <a:latin typeface="Arial"/>
            </a:endParaRPr>
          </a:p>
        </p:txBody>
      </p:sp>
    </p:spTree>
    <p:extLst>
      <p:ext uri="{BB962C8B-B14F-4D97-AF65-F5344CB8AC3E}">
        <p14:creationId xmlns:p14="http://schemas.microsoft.com/office/powerpoint/2010/main" val="29792355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92DB534A-1243-42DB-8F01-68D6C9F021A4}"/>
              </a:ext>
            </a:extLst>
          </p:cNvPr>
          <p:cNvSpPr txBox="1"/>
          <p:nvPr/>
        </p:nvSpPr>
        <p:spPr>
          <a:xfrm>
            <a:off x="194874" y="205397"/>
            <a:ext cx="11707313" cy="1015663"/>
          </a:xfrm>
          <a:prstGeom prst="rect">
            <a:avLst/>
          </a:prstGeom>
          <a:noFill/>
        </p:spPr>
        <p:txBody>
          <a:bodyPr wrap="square">
            <a:spAutoFit/>
          </a:bodyPr>
          <a:lstStyle/>
          <a:p>
            <a:pPr algn="just"/>
            <a:r>
              <a:rPr lang="pt-BR" sz="2000" dirty="0">
                <a:solidFill>
                  <a:srgbClr val="000000"/>
                </a:solidFill>
                <a:latin typeface="Arial Black" panose="020B0A04020102020204" pitchFamily="34" charset="0"/>
              </a:rPr>
              <a:t>Distribuição espacial dos casos confirmados e notificados de variantes de atenção e/ou preocupação(VOC) por sequenciamento </a:t>
            </a:r>
            <a:r>
              <a:rPr lang="pt-BR" sz="2000" dirty="0" err="1">
                <a:solidFill>
                  <a:srgbClr val="000000"/>
                </a:solidFill>
                <a:latin typeface="Arial Black" panose="020B0A04020102020204" pitchFamily="34" charset="0"/>
              </a:rPr>
              <a:t>genômico</a:t>
            </a:r>
            <a:r>
              <a:rPr lang="pt-BR" sz="2000" dirty="0">
                <a:solidFill>
                  <a:srgbClr val="000000"/>
                </a:solidFill>
                <a:latin typeface="Arial Black" panose="020B0A04020102020204" pitchFamily="34" charset="0"/>
              </a:rPr>
              <a:t> e UF. Brasil, SE 2 a SE 20 de 2021 </a:t>
            </a:r>
            <a:endParaRPr lang="pt-BR" sz="2000" dirty="0">
              <a:latin typeface="Arial Black" panose="020B0A04020102020204" pitchFamily="34" charset="0"/>
            </a:endParaRPr>
          </a:p>
        </p:txBody>
      </p:sp>
      <p:sp>
        <p:nvSpPr>
          <p:cNvPr id="14" name="Line 2">
            <a:extLst>
              <a:ext uri="{FF2B5EF4-FFF2-40B4-BE49-F238E27FC236}">
                <a16:creationId xmlns:a16="http://schemas.microsoft.com/office/drawing/2014/main" id="{A019F614-324F-4AE0-B419-34DF3B8AB3A9}"/>
              </a:ext>
            </a:extLst>
          </p:cNvPr>
          <p:cNvSpPr/>
          <p:nvPr/>
        </p:nvSpPr>
        <p:spPr>
          <a:xfrm flipV="1">
            <a:off x="245046" y="1176568"/>
            <a:ext cx="11707313" cy="29662"/>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6" name="Retângulo 5"/>
          <p:cNvSpPr/>
          <p:nvPr/>
        </p:nvSpPr>
        <p:spPr>
          <a:xfrm>
            <a:off x="194874" y="6381720"/>
            <a:ext cx="11702505" cy="276999"/>
          </a:xfrm>
          <a:prstGeom prst="rect">
            <a:avLst/>
          </a:prstGeom>
        </p:spPr>
        <p:txBody>
          <a:bodyPr wrap="square">
            <a:spAutoFit/>
          </a:bodyPr>
          <a:lstStyle/>
          <a:p>
            <a:pPr algn="just"/>
            <a:r>
              <a:rPr lang="pt-BR" sz="1200" dirty="0"/>
              <a:t>Fonte: Relatórios semanais enviados pelas equipes de vigilâncias das secretarias de saúde, das unidades federadas, em 25/05/21. Dados sujeitos a alterações.</a:t>
            </a:r>
          </a:p>
        </p:txBody>
      </p:sp>
      <p:pic>
        <p:nvPicPr>
          <p:cNvPr id="15" name="Imagem 14"/>
          <p:cNvPicPr>
            <a:picLocks noChangeAspect="1"/>
          </p:cNvPicPr>
          <p:nvPr/>
        </p:nvPicPr>
        <p:blipFill rotWithShape="1">
          <a:blip r:embed="rId2" cstate="print">
            <a:extLst>
              <a:ext uri="{28A0092B-C50C-407E-A947-70E740481C1C}">
                <a14:useLocalDpi xmlns:a14="http://schemas.microsoft.com/office/drawing/2010/main" val="0"/>
              </a:ext>
            </a:extLst>
          </a:blip>
          <a:srcRect r="14650"/>
          <a:stretch/>
        </p:blipFill>
        <p:spPr>
          <a:xfrm>
            <a:off x="2156832" y="3676304"/>
            <a:ext cx="3184219" cy="2638281"/>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02" y="1251374"/>
            <a:ext cx="3790214" cy="2680277"/>
          </a:xfrm>
          <a:prstGeom prst="rect">
            <a:avLst/>
          </a:prstGeom>
        </p:spPr>
      </p:pic>
      <p:pic>
        <p:nvPicPr>
          <p:cNvPr id="17" name="Imagem 16"/>
          <p:cNvPicPr>
            <a:picLocks noChangeAspect="1"/>
          </p:cNvPicPr>
          <p:nvPr/>
        </p:nvPicPr>
        <p:blipFill rotWithShape="1">
          <a:blip r:embed="rId4" cstate="print">
            <a:extLst>
              <a:ext uri="{28A0092B-C50C-407E-A947-70E740481C1C}">
                <a14:useLocalDpi xmlns:a14="http://schemas.microsoft.com/office/drawing/2010/main" val="0"/>
              </a:ext>
            </a:extLst>
          </a:blip>
          <a:srcRect r="6151"/>
          <a:stretch/>
        </p:blipFill>
        <p:spPr>
          <a:xfrm>
            <a:off x="2121915" y="1320283"/>
            <a:ext cx="3219136" cy="2425652"/>
          </a:xfrm>
          <a:prstGeom prst="rect">
            <a:avLst/>
          </a:prstGeom>
        </p:spPr>
      </p:pic>
      <p:pic>
        <p:nvPicPr>
          <p:cNvPr id="9" name="Imagem 8"/>
          <p:cNvPicPr>
            <a:picLocks noChangeAspect="1"/>
          </p:cNvPicPr>
          <p:nvPr/>
        </p:nvPicPr>
        <p:blipFill>
          <a:blip r:embed="rId5"/>
          <a:stretch>
            <a:fillRect/>
          </a:stretch>
        </p:blipFill>
        <p:spPr>
          <a:xfrm>
            <a:off x="6313755" y="3989852"/>
            <a:ext cx="3064421" cy="2324733"/>
          </a:xfrm>
          <a:prstGeom prst="rect">
            <a:avLst/>
          </a:prstGeom>
        </p:spPr>
      </p:pic>
    </p:spTree>
    <p:extLst>
      <p:ext uri="{BB962C8B-B14F-4D97-AF65-F5344CB8AC3E}">
        <p14:creationId xmlns:p14="http://schemas.microsoft.com/office/powerpoint/2010/main" val="22243739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0" y="0"/>
            <a:ext cx="12191040" cy="6856920"/>
          </a:xfrm>
          <a:prstGeom prst="rect">
            <a:avLst/>
          </a:prstGeom>
          <a:gradFill>
            <a:gsLst>
              <a:gs pos="0">
                <a:srgbClr val="C1D100"/>
              </a:gs>
              <a:gs pos="44200">
                <a:srgbClr val="43B087"/>
              </a:gs>
              <a:gs pos="100000">
                <a:srgbClr val="0082C6"/>
              </a:gs>
            </a:gsLst>
            <a:lin ang="13500000"/>
          </a:gradFill>
          <a:ln>
            <a:noFill/>
          </a:ln>
        </p:spPr>
        <p:style>
          <a:lnRef idx="2">
            <a:schemeClr val="accent1">
              <a:shade val="50000"/>
            </a:schemeClr>
          </a:lnRef>
          <a:fillRef idx="1">
            <a:schemeClr val="accent1"/>
          </a:fillRef>
          <a:effectRef idx="0">
            <a:schemeClr val="accent1"/>
          </a:effectRef>
          <a:fontRef idx="minor"/>
        </p:style>
      </p:sp>
      <p:sp>
        <p:nvSpPr>
          <p:cNvPr id="265" name="CustomShape 2"/>
          <p:cNvSpPr/>
          <p:nvPr/>
        </p:nvSpPr>
        <p:spPr>
          <a:xfrm>
            <a:off x="0" y="2988360"/>
            <a:ext cx="1219104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400" b="1" strike="noStrike" spc="-1" dirty="0">
                <a:solidFill>
                  <a:srgbClr val="FFFFFF"/>
                </a:solidFill>
                <a:latin typeface="Arial Black"/>
                <a:ea typeface="DejaVu Sans"/>
              </a:rPr>
              <a:t>OBRIGADO</a:t>
            </a:r>
            <a:endParaRPr lang="pt-BR" sz="4400" b="0" strike="noStrike" spc="-1" dirty="0">
              <a:latin typeface="Arial"/>
            </a:endParaRPr>
          </a:p>
        </p:txBody>
      </p:sp>
    </p:spTree>
    <p:extLst>
      <p:ext uri="{BB962C8B-B14F-4D97-AF65-F5344CB8AC3E}">
        <p14:creationId xmlns:p14="http://schemas.microsoft.com/office/powerpoint/2010/main" val="25339343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 name="CustomShape 2"/>
          <p:cNvSpPr/>
          <p:nvPr/>
        </p:nvSpPr>
        <p:spPr>
          <a:xfrm>
            <a:off x="269697" y="2584167"/>
            <a:ext cx="2832120" cy="168966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3000" b="1" spc="-1" dirty="0">
                <a:solidFill>
                  <a:srgbClr val="FFFFFF"/>
                </a:solidFill>
                <a:latin typeface="Arial Black"/>
                <a:ea typeface="DejaVu Sans"/>
              </a:rPr>
              <a:t>S</a:t>
            </a:r>
            <a:r>
              <a:rPr lang="pt-BR" sz="3000" b="1" strike="noStrike" spc="-1" dirty="0">
                <a:solidFill>
                  <a:srgbClr val="FFFFFF"/>
                </a:solidFill>
                <a:latin typeface="Arial Black"/>
                <a:ea typeface="DejaVu Sans"/>
              </a:rPr>
              <a:t>ituação </a:t>
            </a:r>
          </a:p>
          <a:p>
            <a:pPr>
              <a:lnSpc>
                <a:spcPct val="100000"/>
              </a:lnSpc>
            </a:pPr>
            <a:r>
              <a:rPr lang="pt-BR" sz="3000" b="1" strike="noStrike" spc="-1" dirty="0">
                <a:solidFill>
                  <a:srgbClr val="FFFFFF"/>
                </a:solidFill>
                <a:latin typeface="Arial Black"/>
                <a:ea typeface="DejaVu Sans"/>
              </a:rPr>
              <a:t>Epidemiológica</a:t>
            </a:r>
          </a:p>
          <a:p>
            <a:pPr>
              <a:lnSpc>
                <a:spcPct val="100000"/>
              </a:lnSpc>
            </a:pPr>
            <a:r>
              <a:rPr lang="pt-BR" sz="3000" b="1" spc="-1" dirty="0">
                <a:solidFill>
                  <a:srgbClr val="FFFFFF"/>
                </a:solidFill>
                <a:latin typeface="Arial Black"/>
                <a:ea typeface="DejaVu Sans"/>
              </a:rPr>
              <a:t>Covid-19</a:t>
            </a:r>
            <a:r>
              <a:rPr lang="pt-BR" sz="3000" b="1" strike="noStrike" spc="-1" dirty="0">
                <a:solidFill>
                  <a:srgbClr val="FFFFFF"/>
                </a:solidFill>
                <a:latin typeface="Arial Black"/>
                <a:ea typeface="DejaVu Sans"/>
              </a:rPr>
              <a:t> </a:t>
            </a:r>
            <a:endParaRPr lang="pt-BR" sz="3000" b="0" strike="noStrike" spc="-1" dirty="0">
              <a:latin typeface="Arial"/>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0959" y="1090244"/>
            <a:ext cx="7998691" cy="4826977"/>
          </a:xfrm>
          <a:prstGeom prst="rect">
            <a:avLst/>
          </a:prstGeom>
        </p:spPr>
      </p:pic>
      <p:sp>
        <p:nvSpPr>
          <p:cNvPr id="9" name="CustomShape 3"/>
          <p:cNvSpPr/>
          <p:nvPr/>
        </p:nvSpPr>
        <p:spPr>
          <a:xfrm>
            <a:off x="2357780" y="399852"/>
            <a:ext cx="10168328" cy="6903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ct val="0"/>
              </a:spcBef>
              <a:buClr>
                <a:srgbClr val="F6A020"/>
              </a:buClr>
              <a:buSzPts val="5600"/>
              <a:buNone/>
              <a:defRPr/>
            </a:pPr>
            <a:r>
              <a:rPr lang="pt-BR" b="1" dirty="0">
                <a:latin typeface="Arial Black" panose="020B0A04020102020204" pitchFamily="34" charset="0"/>
              </a:rPr>
              <a:t>Evolução do número de novos registros de óbitos por SE. Brasil, SE 20</a:t>
            </a:r>
          </a:p>
        </p:txBody>
      </p:sp>
    </p:spTree>
    <p:extLst>
      <p:ext uri="{BB962C8B-B14F-4D97-AF65-F5344CB8AC3E}">
        <p14:creationId xmlns:p14="http://schemas.microsoft.com/office/powerpoint/2010/main" val="14732956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75" name="Line 1"/>
          <p:cNvSpPr/>
          <p:nvPr/>
        </p:nvSpPr>
        <p:spPr>
          <a:xfrm>
            <a:off x="2748240" y="819360"/>
            <a:ext cx="899280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 name="CustomShape 2"/>
          <p:cNvSpPr/>
          <p:nvPr/>
        </p:nvSpPr>
        <p:spPr>
          <a:xfrm>
            <a:off x="269697" y="2584167"/>
            <a:ext cx="2832120" cy="168966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3000" b="1" spc="-1" dirty="0">
                <a:solidFill>
                  <a:srgbClr val="FFFFFF"/>
                </a:solidFill>
                <a:latin typeface="Arial Black"/>
                <a:ea typeface="DejaVu Sans"/>
              </a:rPr>
              <a:t>S</a:t>
            </a:r>
            <a:r>
              <a:rPr lang="pt-BR" sz="3000" b="1" strike="noStrike" spc="-1" dirty="0">
                <a:solidFill>
                  <a:srgbClr val="FFFFFF"/>
                </a:solidFill>
                <a:latin typeface="Arial Black"/>
                <a:ea typeface="DejaVu Sans"/>
              </a:rPr>
              <a:t>ituação </a:t>
            </a:r>
          </a:p>
          <a:p>
            <a:pPr>
              <a:lnSpc>
                <a:spcPct val="100000"/>
              </a:lnSpc>
            </a:pPr>
            <a:r>
              <a:rPr lang="pt-BR" sz="3000" b="1" strike="noStrike" spc="-1" dirty="0">
                <a:solidFill>
                  <a:srgbClr val="FFFFFF"/>
                </a:solidFill>
                <a:latin typeface="Arial Black"/>
                <a:ea typeface="DejaVu Sans"/>
              </a:rPr>
              <a:t>Epidemiológica</a:t>
            </a:r>
          </a:p>
          <a:p>
            <a:pPr>
              <a:lnSpc>
                <a:spcPct val="100000"/>
              </a:lnSpc>
            </a:pPr>
            <a:r>
              <a:rPr lang="pt-BR" sz="3000" b="1" spc="-1" dirty="0">
                <a:solidFill>
                  <a:srgbClr val="FFFFFF"/>
                </a:solidFill>
                <a:latin typeface="Arial Black"/>
                <a:ea typeface="DejaVu Sans"/>
              </a:rPr>
              <a:t>Covid-19</a:t>
            </a:r>
            <a:r>
              <a:rPr lang="pt-BR" sz="3000" b="1" strike="noStrike" spc="-1" dirty="0">
                <a:solidFill>
                  <a:srgbClr val="FFFFFF"/>
                </a:solidFill>
                <a:latin typeface="Arial Black"/>
                <a:ea typeface="DejaVu Sans"/>
              </a:rPr>
              <a:t> </a:t>
            </a:r>
            <a:endParaRPr lang="pt-BR" sz="3000" b="0" strike="noStrike" spc="-1" dirty="0">
              <a:latin typeface="Arial"/>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266" y="1091897"/>
            <a:ext cx="8192654" cy="4674201"/>
          </a:xfrm>
          <a:prstGeom prst="rect">
            <a:avLst/>
          </a:prstGeom>
        </p:spPr>
      </p:pic>
      <p:sp>
        <p:nvSpPr>
          <p:cNvPr id="8" name="CustomShape 3"/>
          <p:cNvSpPr/>
          <p:nvPr/>
        </p:nvSpPr>
        <p:spPr>
          <a:xfrm>
            <a:off x="2160476" y="401505"/>
            <a:ext cx="10168328" cy="6903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ct val="0"/>
              </a:spcBef>
              <a:buClr>
                <a:srgbClr val="F6A020"/>
              </a:buClr>
              <a:buSzPts val="5600"/>
              <a:defRPr/>
            </a:pPr>
            <a:r>
              <a:rPr lang="pt-BR" sz="2000" b="1" dirty="0">
                <a:latin typeface="Arial Black" panose="020B0A04020102020204" pitchFamily="34" charset="0"/>
              </a:rPr>
              <a:t>Recuperados no mundo segundo país de residência até SE 20</a:t>
            </a:r>
            <a:endParaRPr lang="pt-BR" sz="3600" dirty="0">
              <a:latin typeface="Arial Black" panose="020B0A04020102020204" pitchFamily="34" charset="0"/>
            </a:endParaRPr>
          </a:p>
          <a:p>
            <a:pPr algn="ctr">
              <a:lnSpc>
                <a:spcPct val="100000"/>
              </a:lnSpc>
              <a:spcBef>
                <a:spcPct val="0"/>
              </a:spcBef>
              <a:buClr>
                <a:srgbClr val="F6A020"/>
              </a:buClr>
              <a:buSzPts val="5600"/>
              <a:buNone/>
              <a:defRPr/>
            </a:pPr>
            <a:endParaRPr lang="pt-BR" sz="2000" b="1" dirty="0">
              <a:latin typeface="Fira Sans"/>
            </a:endParaRPr>
          </a:p>
        </p:txBody>
      </p:sp>
      <p:sp>
        <p:nvSpPr>
          <p:cNvPr id="11" name="Retângulo 10">
            <a:extLst>
              <a:ext uri="{FF2B5EF4-FFF2-40B4-BE49-F238E27FC236}">
                <a16:creationId xmlns:a16="http://schemas.microsoft.com/office/drawing/2014/main" id="{4417CB48-1B53-4E2D-A75A-9DED43EE4772}"/>
              </a:ext>
            </a:extLst>
          </p:cNvPr>
          <p:cNvSpPr/>
          <p:nvPr/>
        </p:nvSpPr>
        <p:spPr>
          <a:xfrm>
            <a:off x="2905523" y="5897963"/>
            <a:ext cx="1809486" cy="738664"/>
          </a:xfrm>
          <a:prstGeom prst="rect">
            <a:avLst/>
          </a:prstGeom>
          <a:solidFill>
            <a:srgbClr val="01662E"/>
          </a:solidFill>
        </p:spPr>
        <p:txBody>
          <a:bodyPr wrap="square">
            <a:spAutoFit/>
          </a:bodyPr>
          <a:lstStyle/>
          <a:p>
            <a:pPr algn="ctr"/>
            <a:r>
              <a:rPr lang="pt-BR" sz="1400" b="1" dirty="0">
                <a:solidFill>
                  <a:schemeClr val="bg1"/>
                </a:solidFill>
                <a:latin typeface="Tahoma" panose="020B0604030504040204" pitchFamily="34" charset="0"/>
                <a:ea typeface="Tahoma" panose="020B0604030504040204" pitchFamily="34" charset="0"/>
                <a:cs typeface="Tahoma" panose="020B0604030504040204" pitchFamily="34" charset="0"/>
              </a:rPr>
              <a:t>*EUA não forneceu dados de recuperados</a:t>
            </a:r>
          </a:p>
        </p:txBody>
      </p:sp>
    </p:spTree>
    <p:extLst>
      <p:ext uri="{BB962C8B-B14F-4D97-AF65-F5344CB8AC3E}">
        <p14:creationId xmlns:p14="http://schemas.microsoft.com/office/powerpoint/2010/main" val="23436149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00000000-0008-0000-0000-000002000000}"/>
              </a:ext>
            </a:extLst>
          </p:cNvPr>
          <p:cNvGraphicFramePr>
            <a:graphicFrameLocks/>
          </p:cNvGraphicFramePr>
          <p:nvPr/>
        </p:nvGraphicFramePr>
        <p:xfrm>
          <a:off x="-9682" y="1032455"/>
          <a:ext cx="11869173" cy="5118963"/>
        </p:xfrm>
        <a:graphic>
          <a:graphicData uri="http://schemas.openxmlformats.org/drawingml/2006/chart">
            <c:chart xmlns:c="http://schemas.openxmlformats.org/drawingml/2006/chart" xmlns:r="http://schemas.openxmlformats.org/officeDocument/2006/relationships" r:id="rId2"/>
          </a:graphicData>
        </a:graphic>
      </p:graphicFrame>
      <p:sp>
        <p:nvSpPr>
          <p:cNvPr id="175" name="Line 1"/>
          <p:cNvSpPr/>
          <p:nvPr/>
        </p:nvSpPr>
        <p:spPr>
          <a:xfrm flipV="1">
            <a:off x="509666" y="819719"/>
            <a:ext cx="11231374" cy="4739"/>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7" name="CaixaDeTexto 6">
            <a:extLst>
              <a:ext uri="{FF2B5EF4-FFF2-40B4-BE49-F238E27FC236}">
                <a16:creationId xmlns:a16="http://schemas.microsoft.com/office/drawing/2014/main" id="{F2CF7692-9555-4B36-96C4-03D5DCC1D001}"/>
              </a:ext>
            </a:extLst>
          </p:cNvPr>
          <p:cNvSpPr txBox="1"/>
          <p:nvPr/>
        </p:nvSpPr>
        <p:spPr>
          <a:xfrm>
            <a:off x="1250439" y="173388"/>
            <a:ext cx="10118361" cy="646331"/>
          </a:xfrm>
          <a:prstGeom prst="rect">
            <a:avLst/>
          </a:prstGeom>
          <a:noFill/>
        </p:spPr>
        <p:txBody>
          <a:bodyPr wrap="square">
            <a:spAutoFit/>
          </a:bodyPr>
          <a:lstStyle/>
          <a:p>
            <a:pPr algn="ctr">
              <a:spcBef>
                <a:spcPct val="0"/>
              </a:spcBef>
              <a:buClr>
                <a:srgbClr val="F6A020"/>
              </a:buClr>
              <a:buSzPts val="5600"/>
              <a:defRPr/>
            </a:pPr>
            <a:r>
              <a:rPr lang="pt-BR" sz="1800" b="1" i="0" u="none" strike="noStrike" dirty="0">
                <a:effectLst/>
                <a:latin typeface="Arial Black" panose="020B0A04020102020204" pitchFamily="34" charset="0"/>
              </a:rPr>
              <a:t>Pacientes recuperados, em acompanhamento e óbitos </a:t>
            </a:r>
          </a:p>
          <a:p>
            <a:pPr algn="ctr">
              <a:spcBef>
                <a:spcPct val="0"/>
              </a:spcBef>
              <a:buClr>
                <a:srgbClr val="F6A020"/>
              </a:buClr>
              <a:buSzPts val="5600"/>
              <a:defRPr/>
            </a:pPr>
            <a:r>
              <a:rPr lang="pt-BR" sz="1800" b="1" i="0" u="none" strike="noStrike" dirty="0">
                <a:effectLst/>
                <a:latin typeface="Arial Black" panose="020B0A04020102020204" pitchFamily="34" charset="0"/>
              </a:rPr>
              <a:t>por data de notificação. Brasil</a:t>
            </a:r>
            <a:endParaRPr lang="pt-BR" sz="1800" dirty="0">
              <a:latin typeface="Arial Black" panose="020B0A04020102020204" pitchFamily="34" charset="0"/>
            </a:endParaRPr>
          </a:p>
        </p:txBody>
      </p:sp>
      <p:sp>
        <p:nvSpPr>
          <p:cNvPr id="2" name="Retângulo 1"/>
          <p:cNvSpPr/>
          <p:nvPr/>
        </p:nvSpPr>
        <p:spPr>
          <a:xfrm>
            <a:off x="-9682" y="7319119"/>
            <a:ext cx="2520242" cy="276999"/>
          </a:xfrm>
          <a:prstGeom prst="rect">
            <a:avLst/>
          </a:prstGeom>
        </p:spPr>
        <p:txBody>
          <a:bodyPr wrap="none">
            <a:spAutoFit/>
          </a:bodyPr>
          <a:lstStyle/>
          <a:p>
            <a:pPr algn="ctr">
              <a:spcBef>
                <a:spcPct val="0"/>
              </a:spcBef>
              <a:buClr>
                <a:srgbClr val="F6A020"/>
              </a:buClr>
              <a:buSzPts val="5600"/>
              <a:defRPr/>
            </a:pPr>
            <a:r>
              <a:rPr lang="pt-BR" sz="1200" dirty="0"/>
              <a:t>(Atualizado dia 25/04/21 às 17:00)</a:t>
            </a:r>
          </a:p>
        </p:txBody>
      </p:sp>
      <p:sp>
        <p:nvSpPr>
          <p:cNvPr id="10" name="CaixaDeTexto 6">
            <a:extLst>
              <a:ext uri="{FF2B5EF4-FFF2-40B4-BE49-F238E27FC236}">
                <a16:creationId xmlns:a16="http://schemas.microsoft.com/office/drawing/2014/main" id="{368C3D5C-200C-433D-B05F-B2EA37EB48FA}"/>
              </a:ext>
            </a:extLst>
          </p:cNvPr>
          <p:cNvSpPr txBox="1"/>
          <p:nvPr/>
        </p:nvSpPr>
        <p:spPr>
          <a:xfrm>
            <a:off x="11135402" y="1056889"/>
            <a:ext cx="992579" cy="36933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accent6">
                    <a:lumMod val="75000"/>
                  </a:schemeClr>
                </a:solidFill>
              </a:rPr>
              <a:t>(90,5%)</a:t>
            </a:r>
          </a:p>
        </p:txBody>
      </p:sp>
      <p:sp>
        <p:nvSpPr>
          <p:cNvPr id="11" name="CaixaDeTexto 7">
            <a:extLst>
              <a:ext uri="{FF2B5EF4-FFF2-40B4-BE49-F238E27FC236}">
                <a16:creationId xmlns:a16="http://schemas.microsoft.com/office/drawing/2014/main" id="{2932BA8B-116E-4287-AB10-D24E2880B6E9}"/>
              </a:ext>
            </a:extLst>
          </p:cNvPr>
          <p:cNvSpPr txBox="1"/>
          <p:nvPr/>
        </p:nvSpPr>
        <p:spPr>
          <a:xfrm>
            <a:off x="11361686" y="4479748"/>
            <a:ext cx="864339" cy="36933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chemeClr val="accent2">
                    <a:lumMod val="75000"/>
                  </a:schemeClr>
                </a:solidFill>
              </a:rPr>
              <a:t>(6,7%)</a:t>
            </a:r>
          </a:p>
        </p:txBody>
      </p:sp>
      <p:sp>
        <p:nvSpPr>
          <p:cNvPr id="12" name="CaixaDeTexto 8">
            <a:extLst>
              <a:ext uri="{FF2B5EF4-FFF2-40B4-BE49-F238E27FC236}">
                <a16:creationId xmlns:a16="http://schemas.microsoft.com/office/drawing/2014/main" id="{CCDA563E-1203-4520-ABB2-F93BE7D775C4}"/>
              </a:ext>
            </a:extLst>
          </p:cNvPr>
          <p:cNvSpPr txBox="1"/>
          <p:nvPr/>
        </p:nvSpPr>
        <p:spPr>
          <a:xfrm>
            <a:off x="11368799" y="4783600"/>
            <a:ext cx="864339" cy="36933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solidFill>
                  <a:srgbClr val="C00000"/>
                </a:solidFill>
              </a:rPr>
              <a:t>(2,8%)</a:t>
            </a:r>
          </a:p>
        </p:txBody>
      </p:sp>
    </p:spTree>
    <p:extLst>
      <p:ext uri="{BB962C8B-B14F-4D97-AF65-F5344CB8AC3E}">
        <p14:creationId xmlns:p14="http://schemas.microsoft.com/office/powerpoint/2010/main" val="14200770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1"/>
          <p:cNvSpPr/>
          <p:nvPr/>
        </p:nvSpPr>
        <p:spPr>
          <a:xfrm flipV="1">
            <a:off x="509666" y="819719"/>
            <a:ext cx="11231374" cy="4739"/>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7" name="CaixaDeTexto 6">
            <a:extLst>
              <a:ext uri="{FF2B5EF4-FFF2-40B4-BE49-F238E27FC236}">
                <a16:creationId xmlns:a16="http://schemas.microsoft.com/office/drawing/2014/main" id="{F2CF7692-9555-4B36-96C4-03D5DCC1D001}"/>
              </a:ext>
            </a:extLst>
          </p:cNvPr>
          <p:cNvSpPr txBox="1"/>
          <p:nvPr/>
        </p:nvSpPr>
        <p:spPr>
          <a:xfrm>
            <a:off x="1022958" y="306183"/>
            <a:ext cx="10118361" cy="369332"/>
          </a:xfrm>
          <a:prstGeom prst="rect">
            <a:avLst/>
          </a:prstGeom>
          <a:noFill/>
        </p:spPr>
        <p:txBody>
          <a:bodyPr wrap="square">
            <a:spAutoFit/>
          </a:bodyPr>
          <a:lstStyle/>
          <a:p>
            <a:pPr algn="ctr">
              <a:spcBef>
                <a:spcPct val="0"/>
              </a:spcBef>
              <a:buClr>
                <a:srgbClr val="F6A020"/>
              </a:buClr>
              <a:buSzPts val="5600"/>
              <a:defRPr/>
            </a:pPr>
            <a:r>
              <a:rPr lang="pt-BR" sz="1800" b="1" i="0" u="none" strike="noStrike" dirty="0">
                <a:effectLst/>
                <a:latin typeface="Arial Black" panose="020B0A04020102020204" pitchFamily="34" charset="0"/>
              </a:rPr>
              <a:t>Dados atualizados no dia </a:t>
            </a:r>
            <a:r>
              <a:rPr lang="pt-BR" b="1" dirty="0">
                <a:latin typeface="Arial Black" panose="020B0A04020102020204" pitchFamily="34" charset="0"/>
              </a:rPr>
              <a:t>26</a:t>
            </a:r>
            <a:r>
              <a:rPr lang="pt-BR" sz="1800" b="1" i="0" u="none" strike="noStrike" dirty="0">
                <a:effectLst/>
                <a:latin typeface="Arial Black" panose="020B0A04020102020204" pitchFamily="34" charset="0"/>
              </a:rPr>
              <a:t>/05/2021 às 17h30 </a:t>
            </a:r>
            <a:endParaRPr lang="pt-BR" sz="1800" dirty="0">
              <a:latin typeface="Arial Black" panose="020B0A04020102020204" pitchFamily="34" charset="0"/>
            </a:endParaRPr>
          </a:p>
        </p:txBody>
      </p:sp>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r="583"/>
          <a:stretch/>
        </p:blipFill>
        <p:spPr>
          <a:xfrm>
            <a:off x="1096153" y="968662"/>
            <a:ext cx="9999739" cy="5649991"/>
          </a:xfrm>
          <a:prstGeom prst="rect">
            <a:avLst/>
          </a:prstGeom>
        </p:spPr>
      </p:pic>
    </p:spTree>
    <p:extLst>
      <p:ext uri="{BB962C8B-B14F-4D97-AF65-F5344CB8AC3E}">
        <p14:creationId xmlns:p14="http://schemas.microsoft.com/office/powerpoint/2010/main" val="27179162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1"/>
          <p:cNvSpPr/>
          <p:nvPr/>
        </p:nvSpPr>
        <p:spPr>
          <a:xfrm flipV="1">
            <a:off x="509666" y="819719"/>
            <a:ext cx="11231374" cy="4739"/>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78" name="CustomShape 4"/>
          <p:cNvSpPr/>
          <p:nvPr/>
        </p:nvSpPr>
        <p:spPr>
          <a:xfrm>
            <a:off x="6869160" y="1834300"/>
            <a:ext cx="4499640" cy="199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buClr>
                <a:srgbClr val="44546A"/>
              </a:buClr>
            </a:pPr>
            <a:endParaRPr lang="pt-BR" sz="1500" b="0" strike="noStrike" spc="-1" dirty="0">
              <a:latin typeface="Arial"/>
            </a:endParaRPr>
          </a:p>
        </p:txBody>
      </p:sp>
      <p:sp>
        <p:nvSpPr>
          <p:cNvPr id="7" name="CaixaDeTexto 6">
            <a:extLst>
              <a:ext uri="{FF2B5EF4-FFF2-40B4-BE49-F238E27FC236}">
                <a16:creationId xmlns:a16="http://schemas.microsoft.com/office/drawing/2014/main" id="{F2CF7692-9555-4B36-96C4-03D5DCC1D001}"/>
              </a:ext>
            </a:extLst>
          </p:cNvPr>
          <p:cNvSpPr txBox="1"/>
          <p:nvPr/>
        </p:nvSpPr>
        <p:spPr>
          <a:xfrm>
            <a:off x="1022958" y="246222"/>
            <a:ext cx="10118361" cy="369332"/>
          </a:xfrm>
          <a:prstGeom prst="rect">
            <a:avLst/>
          </a:prstGeom>
          <a:noFill/>
        </p:spPr>
        <p:txBody>
          <a:bodyPr wrap="square">
            <a:spAutoFit/>
          </a:bodyPr>
          <a:lstStyle/>
          <a:p>
            <a:pPr algn="ctr">
              <a:spcBef>
                <a:spcPct val="0"/>
              </a:spcBef>
              <a:buClr>
                <a:srgbClr val="F6A020"/>
              </a:buClr>
              <a:buSzPts val="5600"/>
              <a:defRPr/>
            </a:pPr>
            <a:r>
              <a:rPr lang="pt-BR" b="1" dirty="0">
                <a:latin typeface="Arial Black" panose="020B0A04020102020204" pitchFamily="34" charset="0"/>
              </a:rPr>
              <a:t>Dados atualizados no dia 26/05/2021 às 17h30 </a:t>
            </a:r>
            <a:endParaRPr lang="pt-BR" dirty="0">
              <a:latin typeface="Arial Black" panose="020B0A04020102020204"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3" y="1000464"/>
            <a:ext cx="10058400" cy="5649991"/>
          </a:xfrm>
          <a:prstGeom prst="rect">
            <a:avLst/>
          </a:prstGeom>
        </p:spPr>
      </p:pic>
    </p:spTree>
    <p:extLst>
      <p:ext uri="{BB962C8B-B14F-4D97-AF65-F5344CB8AC3E}">
        <p14:creationId xmlns:p14="http://schemas.microsoft.com/office/powerpoint/2010/main" val="26603202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6" name="Imagem 5"/>
          <p:cNvPicPr>
            <a:picLocks noChangeAspect="1"/>
          </p:cNvPicPr>
          <p:nvPr/>
        </p:nvPicPr>
        <p:blipFill>
          <a:blip r:embed="rId3"/>
          <a:stretch>
            <a:fillRect/>
          </a:stretch>
        </p:blipFill>
        <p:spPr>
          <a:xfrm>
            <a:off x="8059444" y="3589321"/>
            <a:ext cx="4132556" cy="2159890"/>
          </a:xfrm>
          <a:prstGeom prst="rect">
            <a:avLst/>
          </a:prstGeom>
        </p:spPr>
      </p:pic>
      <p:pic>
        <p:nvPicPr>
          <p:cNvPr id="5" name="Imagem 4"/>
          <p:cNvPicPr>
            <a:picLocks noChangeAspect="1"/>
          </p:cNvPicPr>
          <p:nvPr/>
        </p:nvPicPr>
        <p:blipFill>
          <a:blip r:embed="rId4"/>
          <a:stretch>
            <a:fillRect/>
          </a:stretch>
        </p:blipFill>
        <p:spPr>
          <a:xfrm>
            <a:off x="863453" y="972993"/>
            <a:ext cx="5359217" cy="2568881"/>
          </a:xfrm>
          <a:prstGeom prst="rect">
            <a:avLst/>
          </a:prstGeom>
        </p:spPr>
      </p:pic>
      <p:pic>
        <p:nvPicPr>
          <p:cNvPr id="4" name="Imagem 3"/>
          <p:cNvPicPr>
            <a:picLocks noChangeAspect="1"/>
          </p:cNvPicPr>
          <p:nvPr/>
        </p:nvPicPr>
        <p:blipFill>
          <a:blip r:embed="rId5"/>
          <a:stretch>
            <a:fillRect/>
          </a:stretch>
        </p:blipFill>
        <p:spPr>
          <a:xfrm>
            <a:off x="6443688" y="1086031"/>
            <a:ext cx="5120374" cy="2455844"/>
          </a:xfrm>
          <a:prstGeom prst="rect">
            <a:avLst/>
          </a:prstGeom>
        </p:spPr>
      </p:pic>
      <p:pic>
        <p:nvPicPr>
          <p:cNvPr id="3" name="Imagem 2"/>
          <p:cNvPicPr>
            <a:picLocks noChangeAspect="1"/>
          </p:cNvPicPr>
          <p:nvPr/>
        </p:nvPicPr>
        <p:blipFill>
          <a:blip r:embed="rId6"/>
          <a:stretch>
            <a:fillRect/>
          </a:stretch>
        </p:blipFill>
        <p:spPr>
          <a:xfrm>
            <a:off x="0" y="3611340"/>
            <a:ext cx="4042955" cy="2110117"/>
          </a:xfrm>
          <a:prstGeom prst="rect">
            <a:avLst/>
          </a:prstGeom>
        </p:spPr>
      </p:pic>
      <p:pic>
        <p:nvPicPr>
          <p:cNvPr id="2" name="Imagem 1"/>
          <p:cNvPicPr>
            <a:picLocks noChangeAspect="1"/>
          </p:cNvPicPr>
          <p:nvPr/>
        </p:nvPicPr>
        <p:blipFill>
          <a:blip r:embed="rId7"/>
          <a:stretch>
            <a:fillRect/>
          </a:stretch>
        </p:blipFill>
        <p:spPr>
          <a:xfrm>
            <a:off x="3965786" y="3517886"/>
            <a:ext cx="4110963" cy="2297024"/>
          </a:xfrm>
          <a:prstGeom prst="rect">
            <a:avLst/>
          </a:prstGeom>
        </p:spPr>
      </p:pic>
      <p:sp>
        <p:nvSpPr>
          <p:cNvPr id="481" name="Google Shape;481;p55"/>
          <p:cNvSpPr/>
          <p:nvPr/>
        </p:nvSpPr>
        <p:spPr>
          <a:xfrm>
            <a:off x="9157753" y="5686659"/>
            <a:ext cx="3034500" cy="1171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Clr>
                <a:schemeClr val="dk1"/>
              </a:buClr>
              <a:buSzPts val="1867"/>
              <a:buFont typeface="Arial"/>
              <a:buNone/>
            </a:pPr>
            <a:endParaRPr sz="1867">
              <a:solidFill>
                <a:srgbClr val="FFFFFF"/>
              </a:solidFill>
              <a:latin typeface="Arial"/>
              <a:ea typeface="Arial"/>
              <a:cs typeface="Arial"/>
              <a:sym typeface="Arial"/>
            </a:endParaRPr>
          </a:p>
        </p:txBody>
      </p:sp>
      <p:sp>
        <p:nvSpPr>
          <p:cNvPr id="482" name="Google Shape;482;p55"/>
          <p:cNvSpPr/>
          <p:nvPr/>
        </p:nvSpPr>
        <p:spPr>
          <a:xfrm>
            <a:off x="8468525" y="3573700"/>
            <a:ext cx="1070700" cy="332100"/>
          </a:xfrm>
          <a:prstGeom prst="round2DiagRect">
            <a:avLst>
              <a:gd name="adj1" fmla="val 16667"/>
              <a:gd name="adj2" fmla="val 0"/>
            </a:avLst>
          </a:prstGeom>
          <a:solidFill>
            <a:srgbClr val="5B9BD5"/>
          </a:solidFill>
          <a:ln w="25400" cap="flat" cmpd="sng">
            <a:solidFill>
              <a:srgbClr val="5B9BD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Centro-Oeste</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sym typeface="Arial"/>
              </a:rPr>
              <a:t>118.507</a:t>
            </a:r>
            <a:endParaRPr sz="100" dirty="0">
              <a:solidFill>
                <a:srgbClr val="FFFFFF"/>
              </a:solidFill>
              <a:latin typeface="Arial"/>
              <a:ea typeface="Arial"/>
              <a:cs typeface="Arial"/>
              <a:sym typeface="Arial"/>
            </a:endParaRPr>
          </a:p>
        </p:txBody>
      </p:sp>
      <p:pic>
        <p:nvPicPr>
          <p:cNvPr id="483" name="Google Shape;483;p55"/>
          <p:cNvPicPr preferRelativeResize="0"/>
          <p:nvPr/>
        </p:nvPicPr>
        <p:blipFill rotWithShape="1">
          <a:blip r:embed="rId8">
            <a:alphaModFix/>
          </a:blip>
          <a:srcRect/>
          <a:stretch/>
        </p:blipFill>
        <p:spPr>
          <a:xfrm>
            <a:off x="9340490" y="5955937"/>
            <a:ext cx="2851663" cy="887549"/>
          </a:xfrm>
          <a:prstGeom prst="rect">
            <a:avLst/>
          </a:prstGeom>
          <a:noFill/>
          <a:ln>
            <a:noFill/>
          </a:ln>
        </p:spPr>
      </p:pic>
      <p:sp>
        <p:nvSpPr>
          <p:cNvPr id="485" name="Google Shape;485;p55"/>
          <p:cNvSpPr/>
          <p:nvPr/>
        </p:nvSpPr>
        <p:spPr>
          <a:xfrm>
            <a:off x="89142" y="6450000"/>
            <a:ext cx="9709200" cy="4080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Clr>
                <a:srgbClr val="000000"/>
              </a:buClr>
              <a:buSzPts val="1067"/>
              <a:buFont typeface="Fira Sans"/>
              <a:buNone/>
            </a:pPr>
            <a:r>
              <a:rPr lang="pt-BR" sz="1067" dirty="0">
                <a:solidFill>
                  <a:srgbClr val="000000"/>
                </a:solidFill>
                <a:latin typeface="Fira Sans"/>
                <a:ea typeface="Fira Sans"/>
                <a:cs typeface="Fira Sans"/>
                <a:sym typeface="Fira Sans"/>
              </a:rPr>
              <a:t>Fonte: Sistema de Informação da Vigilância Epidemiológica da Gripe (SIVEP-Gripe), atualizado em </a:t>
            </a:r>
            <a:r>
              <a:rPr lang="pt-BR" sz="1067" dirty="0">
                <a:solidFill>
                  <a:schemeClr val="dk1"/>
                </a:solidFill>
                <a:latin typeface="Fira Sans"/>
                <a:ea typeface="Fira Sans"/>
                <a:cs typeface="Fira Sans"/>
                <a:sym typeface="Fira Sans"/>
              </a:rPr>
              <a:t>24</a:t>
            </a:r>
            <a:r>
              <a:rPr lang="pt-BR" sz="1067" dirty="0">
                <a:solidFill>
                  <a:srgbClr val="000000"/>
                </a:solidFill>
                <a:latin typeface="Fira Sans"/>
                <a:ea typeface="Fira Sans"/>
                <a:cs typeface="Fira Sans"/>
                <a:sym typeface="Fira Sans"/>
              </a:rPr>
              <a:t>/</a:t>
            </a:r>
            <a:r>
              <a:rPr lang="pt-BR" sz="1067" dirty="0">
                <a:latin typeface="Fira Sans"/>
                <a:ea typeface="Fira Sans"/>
                <a:cs typeface="Fira Sans"/>
                <a:sym typeface="Fira Sans"/>
              </a:rPr>
              <a:t>05</a:t>
            </a:r>
            <a:r>
              <a:rPr lang="pt-BR" sz="1067" dirty="0">
                <a:solidFill>
                  <a:srgbClr val="000000"/>
                </a:solidFill>
                <a:latin typeface="Fira Sans"/>
                <a:ea typeface="Fira Sans"/>
                <a:cs typeface="Fira Sans"/>
                <a:sym typeface="Fira Sans"/>
              </a:rPr>
              <a:t>/202</a:t>
            </a:r>
            <a:r>
              <a:rPr lang="pt-BR" sz="1067" dirty="0">
                <a:latin typeface="Fira Sans"/>
                <a:ea typeface="Fira Sans"/>
                <a:cs typeface="Fira Sans"/>
                <a:sym typeface="Fira Sans"/>
              </a:rPr>
              <a:t>1</a:t>
            </a:r>
            <a:r>
              <a:rPr lang="pt-BR" sz="1067" dirty="0">
                <a:solidFill>
                  <a:srgbClr val="000000"/>
                </a:solidFill>
                <a:latin typeface="Fira Sans"/>
                <a:ea typeface="Fira Sans"/>
                <a:cs typeface="Fira Sans"/>
                <a:sym typeface="Fira Sans"/>
              </a:rPr>
              <a:t>, dados sujeito a alterações.</a:t>
            </a:r>
            <a:endParaRPr sz="1067" dirty="0">
              <a:solidFill>
                <a:srgbClr val="000000"/>
              </a:solidFill>
              <a:latin typeface="Fira Sans"/>
              <a:ea typeface="Fira Sans"/>
              <a:cs typeface="Fira Sans"/>
              <a:sym typeface="Fira Sans"/>
            </a:endParaRPr>
          </a:p>
        </p:txBody>
      </p:sp>
      <p:sp>
        <p:nvSpPr>
          <p:cNvPr id="486" name="Google Shape;486;p55"/>
          <p:cNvSpPr/>
          <p:nvPr/>
        </p:nvSpPr>
        <p:spPr>
          <a:xfrm>
            <a:off x="611250" y="3605675"/>
            <a:ext cx="866400" cy="332100"/>
          </a:xfrm>
          <a:prstGeom prst="round2DiagRect">
            <a:avLst>
              <a:gd name="adj1" fmla="val 16667"/>
              <a:gd name="adj2" fmla="val 0"/>
            </a:avLst>
          </a:prstGeom>
          <a:solidFill>
            <a:srgbClr val="5B9BD5"/>
          </a:solidFill>
          <a:ln w="25400" cap="flat" cmpd="sng">
            <a:solidFill>
              <a:srgbClr val="5B9BD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Sudeste</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rPr>
              <a:t>634.415</a:t>
            </a:r>
            <a:endParaRPr sz="933" b="1" dirty="0">
              <a:solidFill>
                <a:srgbClr val="FFFFFF"/>
              </a:solidFill>
              <a:latin typeface="Arial"/>
              <a:ea typeface="Arial"/>
              <a:cs typeface="Arial"/>
              <a:sym typeface="Arial"/>
            </a:endParaRPr>
          </a:p>
          <a:p>
            <a:pPr marL="0" marR="0" lvl="0" indent="0" algn="ctr" rtl="0">
              <a:spcBef>
                <a:spcPts val="0"/>
              </a:spcBef>
              <a:spcAft>
                <a:spcPts val="0"/>
              </a:spcAft>
              <a:buClr>
                <a:schemeClr val="dk1"/>
              </a:buClr>
              <a:buSzPts val="133"/>
              <a:buFont typeface="Arial"/>
              <a:buNone/>
            </a:pPr>
            <a:endParaRPr sz="100" dirty="0">
              <a:solidFill>
                <a:srgbClr val="FFFFFF"/>
              </a:solidFill>
              <a:latin typeface="Arial"/>
              <a:ea typeface="Arial"/>
              <a:cs typeface="Arial"/>
              <a:sym typeface="Arial"/>
            </a:endParaRPr>
          </a:p>
        </p:txBody>
      </p:sp>
      <p:sp>
        <p:nvSpPr>
          <p:cNvPr id="487" name="Google Shape;487;p55"/>
          <p:cNvSpPr/>
          <p:nvPr/>
        </p:nvSpPr>
        <p:spPr>
          <a:xfrm>
            <a:off x="7193044" y="978450"/>
            <a:ext cx="866400" cy="332100"/>
          </a:xfrm>
          <a:prstGeom prst="round2DiagRect">
            <a:avLst>
              <a:gd name="adj1" fmla="val 16667"/>
              <a:gd name="adj2" fmla="val 0"/>
            </a:avLst>
          </a:prstGeom>
          <a:solidFill>
            <a:srgbClr val="5B9BD5"/>
          </a:solidFill>
          <a:ln w="25400" cap="flat" cmpd="sng">
            <a:solidFill>
              <a:srgbClr val="5B9BD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1033" b="1" dirty="0">
                <a:solidFill>
                  <a:srgbClr val="FFFFFF"/>
                </a:solidFill>
                <a:latin typeface="Arial"/>
                <a:ea typeface="Arial"/>
                <a:cs typeface="Arial"/>
                <a:sym typeface="Arial"/>
              </a:rPr>
              <a:t>Nordeste</a:t>
            </a:r>
            <a:endParaRPr sz="10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1033" b="1" dirty="0">
                <a:solidFill>
                  <a:srgbClr val="FFFFFF"/>
                </a:solidFill>
                <a:latin typeface="Arial"/>
                <a:ea typeface="Arial"/>
                <a:cs typeface="Arial"/>
                <a:sym typeface="Arial"/>
              </a:rPr>
              <a:t>231.850</a:t>
            </a:r>
            <a:endParaRPr sz="100" dirty="0">
              <a:solidFill>
                <a:srgbClr val="FFFFFF"/>
              </a:solidFill>
              <a:latin typeface="Arial"/>
              <a:ea typeface="Arial"/>
              <a:cs typeface="Arial"/>
              <a:sym typeface="Arial"/>
            </a:endParaRPr>
          </a:p>
        </p:txBody>
      </p:sp>
      <p:sp>
        <p:nvSpPr>
          <p:cNvPr id="488" name="Google Shape;488;p55"/>
          <p:cNvSpPr/>
          <p:nvPr/>
        </p:nvSpPr>
        <p:spPr>
          <a:xfrm>
            <a:off x="4715100" y="3567725"/>
            <a:ext cx="718200" cy="293100"/>
          </a:xfrm>
          <a:prstGeom prst="round2DiagRect">
            <a:avLst>
              <a:gd name="adj1" fmla="val 16667"/>
              <a:gd name="adj2" fmla="val 0"/>
            </a:avLst>
          </a:prstGeom>
          <a:solidFill>
            <a:srgbClr val="5B9BD5"/>
          </a:solidFill>
          <a:ln w="25400" cap="flat" cmpd="sng">
            <a:solidFill>
              <a:srgbClr val="5B9BD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933" b="1" dirty="0">
                <a:solidFill>
                  <a:srgbClr val="FFFFFF"/>
                </a:solidFill>
                <a:latin typeface="Arial"/>
                <a:ea typeface="Arial"/>
                <a:cs typeface="Arial"/>
                <a:sym typeface="Arial"/>
              </a:rPr>
              <a:t>Sul</a:t>
            </a:r>
            <a:endParaRPr sz="9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933" b="1" dirty="0">
                <a:solidFill>
                  <a:srgbClr val="FFFFFF"/>
                </a:solidFill>
              </a:rPr>
              <a:t>215.541</a:t>
            </a:r>
            <a:endParaRPr sz="100" dirty="0">
              <a:solidFill>
                <a:srgbClr val="FFFFFF"/>
              </a:solidFill>
              <a:latin typeface="Arial"/>
              <a:ea typeface="Arial"/>
              <a:cs typeface="Arial"/>
              <a:sym typeface="Arial"/>
            </a:endParaRPr>
          </a:p>
        </p:txBody>
      </p:sp>
      <p:sp>
        <p:nvSpPr>
          <p:cNvPr id="489" name="Google Shape;489;p55"/>
          <p:cNvSpPr/>
          <p:nvPr/>
        </p:nvSpPr>
        <p:spPr>
          <a:xfrm>
            <a:off x="1911200" y="978450"/>
            <a:ext cx="840792" cy="332100"/>
          </a:xfrm>
          <a:prstGeom prst="round2DiagRect">
            <a:avLst>
              <a:gd name="adj1" fmla="val 16667"/>
              <a:gd name="adj2" fmla="val 0"/>
            </a:avLst>
          </a:prstGeom>
          <a:solidFill>
            <a:srgbClr val="5B9BD5"/>
          </a:solidFill>
          <a:ln w="25400" cap="flat" cmpd="sng">
            <a:solidFill>
              <a:srgbClr val="5B9BD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Clr>
                <a:srgbClr val="FFFFFF"/>
              </a:buClr>
              <a:buSzPts val="1333"/>
              <a:buFont typeface="Arial"/>
              <a:buNone/>
            </a:pPr>
            <a:r>
              <a:rPr lang="pt-BR" sz="1033" b="1" dirty="0">
                <a:solidFill>
                  <a:srgbClr val="FFFFFF"/>
                </a:solidFill>
                <a:latin typeface="Arial"/>
                <a:ea typeface="Arial"/>
                <a:cs typeface="Arial"/>
                <a:sym typeface="Arial"/>
              </a:rPr>
              <a:t>Norte</a:t>
            </a:r>
            <a:endParaRPr sz="1033" b="1" dirty="0">
              <a:solidFill>
                <a:srgbClr val="FFFFFF"/>
              </a:solidFill>
              <a:latin typeface="Arial"/>
              <a:ea typeface="Arial"/>
              <a:cs typeface="Arial"/>
              <a:sym typeface="Arial"/>
            </a:endParaRPr>
          </a:p>
          <a:p>
            <a:pPr marL="0" marR="0" lvl="0" indent="0" algn="ctr" rtl="0">
              <a:spcBef>
                <a:spcPts val="0"/>
              </a:spcBef>
              <a:spcAft>
                <a:spcPts val="0"/>
              </a:spcAft>
              <a:buClr>
                <a:srgbClr val="FFFFFF"/>
              </a:buClr>
              <a:buSzPts val="1333"/>
              <a:buFont typeface="Arial"/>
              <a:buNone/>
            </a:pPr>
            <a:r>
              <a:rPr lang="pt-BR" sz="1033" b="1" dirty="0">
                <a:solidFill>
                  <a:srgbClr val="FFFFFF"/>
                </a:solidFill>
              </a:rPr>
              <a:t>103.868</a:t>
            </a:r>
            <a:endParaRPr sz="1033" b="1" dirty="0">
              <a:solidFill>
                <a:srgbClr val="FFFFFF"/>
              </a:solidFill>
              <a:latin typeface="Arial"/>
              <a:ea typeface="Arial"/>
              <a:cs typeface="Arial"/>
              <a:sym typeface="Arial"/>
            </a:endParaRPr>
          </a:p>
          <a:p>
            <a:pPr marL="0" marR="0" lvl="0" indent="0" algn="ctr" rtl="0">
              <a:spcBef>
                <a:spcPts val="0"/>
              </a:spcBef>
              <a:spcAft>
                <a:spcPts val="0"/>
              </a:spcAft>
              <a:buClr>
                <a:schemeClr val="dk1"/>
              </a:buClr>
              <a:buSzPts val="133"/>
              <a:buFont typeface="Arial"/>
              <a:buNone/>
            </a:pPr>
            <a:endParaRPr sz="100" dirty="0">
              <a:solidFill>
                <a:srgbClr val="FFFFFF"/>
              </a:solidFill>
              <a:latin typeface="Arial"/>
              <a:ea typeface="Arial"/>
              <a:cs typeface="Arial"/>
              <a:sym typeface="Arial"/>
            </a:endParaRPr>
          </a:p>
        </p:txBody>
      </p:sp>
      <p:sp>
        <p:nvSpPr>
          <p:cNvPr id="490" name="Google Shape;490;p55"/>
          <p:cNvSpPr/>
          <p:nvPr/>
        </p:nvSpPr>
        <p:spPr>
          <a:xfrm>
            <a:off x="89158" y="6253142"/>
            <a:ext cx="3168000" cy="293100"/>
          </a:xfrm>
          <a:prstGeom prst="rect">
            <a:avLst/>
          </a:prstGeom>
          <a:noFill/>
          <a:ln>
            <a:noFill/>
          </a:ln>
        </p:spPr>
        <p:txBody>
          <a:bodyPr spcFirstLastPara="1" wrap="square" lIns="121900" tIns="60925" rIns="121900" bIns="60925" anchor="t" anchorCtr="0">
            <a:noAutofit/>
          </a:bodyPr>
          <a:lstStyle/>
          <a:p>
            <a:pPr marL="0" marR="0" lvl="0" indent="0" algn="just" rtl="0">
              <a:lnSpc>
                <a:spcPct val="115000"/>
              </a:lnSpc>
              <a:spcBef>
                <a:spcPts val="0"/>
              </a:spcBef>
              <a:spcAft>
                <a:spcPts val="0"/>
              </a:spcAft>
              <a:buClr>
                <a:srgbClr val="000000"/>
              </a:buClr>
              <a:buSzPts val="1067"/>
              <a:buFont typeface="Fira Sans"/>
              <a:buNone/>
            </a:pPr>
            <a:endParaRPr sz="1067">
              <a:solidFill>
                <a:srgbClr val="000000"/>
              </a:solidFill>
              <a:latin typeface="Fira Sans"/>
              <a:ea typeface="Fira Sans"/>
              <a:cs typeface="Fira Sans"/>
              <a:sym typeface="Fira Sans"/>
            </a:endParaRPr>
          </a:p>
        </p:txBody>
      </p:sp>
      <p:sp>
        <p:nvSpPr>
          <p:cNvPr id="18" name="CustomShape 3"/>
          <p:cNvSpPr/>
          <p:nvPr/>
        </p:nvSpPr>
        <p:spPr>
          <a:xfrm>
            <a:off x="1114898" y="205010"/>
            <a:ext cx="10168328" cy="6903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FFFF"/>
              </a:buClr>
              <a:buSzPts val="2800"/>
            </a:pPr>
            <a:r>
              <a:rPr lang="pt-BR" sz="2000" b="1" dirty="0">
                <a:latin typeface="Tahoma"/>
                <a:ea typeface="Tahoma"/>
                <a:cs typeface="Tahoma"/>
                <a:sym typeface="Tahoma"/>
              </a:rPr>
              <a:t>Casos de SRAG por covid-19 – Brasil e Regiões, 2020 a 2021 até a SE 20</a:t>
            </a:r>
          </a:p>
          <a:p>
            <a:pPr algn="ctr">
              <a:lnSpc>
                <a:spcPct val="100000"/>
              </a:lnSpc>
              <a:spcBef>
                <a:spcPct val="0"/>
              </a:spcBef>
              <a:buClr>
                <a:srgbClr val="F6A020"/>
              </a:buClr>
              <a:buSzPts val="5600"/>
              <a:buNone/>
              <a:defRPr/>
            </a:pPr>
            <a:endParaRPr lang="pt-BR" sz="2000" b="1" dirty="0">
              <a:solidFill>
                <a:srgbClr val="FF0000"/>
              </a:solidFill>
              <a:latin typeface="Fira Sans"/>
            </a:endParaRPr>
          </a:p>
        </p:txBody>
      </p:sp>
      <p:sp>
        <p:nvSpPr>
          <p:cNvPr id="20" name="Line 1"/>
          <p:cNvSpPr/>
          <p:nvPr/>
        </p:nvSpPr>
        <p:spPr>
          <a:xfrm flipV="1">
            <a:off x="0" y="595351"/>
            <a:ext cx="12192000" cy="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3326617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90DA2719B9F44AA09AFA2C2D75DD2C" ma:contentTypeVersion="9" ma:contentTypeDescription="Create a new document." ma:contentTypeScope="" ma:versionID="a51921b9b4a5689a4816c9d11f00fa7d">
  <xsd:schema xmlns:xsd="http://www.w3.org/2001/XMLSchema" xmlns:xs="http://www.w3.org/2001/XMLSchema" xmlns:p="http://schemas.microsoft.com/office/2006/metadata/properties" xmlns:ns3="7beb57b4-bbc8-45a1-bf7c-a2f107f46ab3" xmlns:ns4="4d48dfbf-ecdb-48aa-9220-2b5a13879dd6" targetNamespace="http://schemas.microsoft.com/office/2006/metadata/properties" ma:root="true" ma:fieldsID="9809fc997aadb03b199c713c185b5403" ns3:_="" ns4:_="">
    <xsd:import namespace="7beb57b4-bbc8-45a1-bf7c-a2f107f46ab3"/>
    <xsd:import namespace="4d48dfbf-ecdb-48aa-9220-2b5a13879d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eb57b4-bbc8-45a1-bf7c-a2f107f46a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8dfbf-ecdb-48aa-9220-2b5a13879d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D6C74-A2E0-47E2-8C1C-48692BEDCB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eb57b4-bbc8-45a1-bf7c-a2f107f46ab3"/>
    <ds:schemaRef ds:uri="4d48dfbf-ecdb-48aa-9220-2b5a13879d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F1F06-D500-405A-A382-A1ED798C960F}">
  <ds:schemaRefs>
    <ds:schemaRef ds:uri="http://purl.org/dc/terms/"/>
    <ds:schemaRef ds:uri="7beb57b4-bbc8-45a1-bf7c-a2f107f46ab3"/>
    <ds:schemaRef ds:uri="http://purl.org/dc/dcmityp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4d48dfbf-ecdb-48aa-9220-2b5a13879dd6"/>
    <ds:schemaRef ds:uri="http://purl.org/dc/elements/1.1/"/>
  </ds:schemaRefs>
</ds:datastoreItem>
</file>

<file path=customXml/itemProps3.xml><?xml version="1.0" encoding="utf-8"?>
<ds:datastoreItem xmlns:ds="http://schemas.openxmlformats.org/officeDocument/2006/customXml" ds:itemID="{8777630A-605D-4AFD-955D-77E0C84E99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396</TotalTime>
  <Words>1490</Words>
  <Application>Microsoft Office PowerPoint</Application>
  <PresentationFormat>Widescreen</PresentationFormat>
  <Paragraphs>392</Paragraphs>
  <Slides>31</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31</vt:i4>
      </vt:variant>
    </vt:vector>
  </HeadingPairs>
  <TitlesOfParts>
    <vt:vector size="40" baseType="lpstr">
      <vt:lpstr>Arial</vt:lpstr>
      <vt:lpstr>Arial Black</vt:lpstr>
      <vt:lpstr>Calibri</vt:lpstr>
      <vt:lpstr>Fira Sans</vt:lpstr>
      <vt:lpstr>Fira Sans Book</vt:lpstr>
      <vt:lpstr>Symbol</vt:lpstr>
      <vt:lpstr>Tahoma</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Carolina OliveiraD</dc:creator>
  <cp:lastModifiedBy>Adriana</cp:lastModifiedBy>
  <cp:revision>76</cp:revision>
  <cp:lastPrinted>2021-05-27T15:44:16Z</cp:lastPrinted>
  <dcterms:created xsi:type="dcterms:W3CDTF">2021-04-24T18:39:17Z</dcterms:created>
  <dcterms:modified xsi:type="dcterms:W3CDTF">2021-05-27T17:11:21Z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0x0101008190DA2719B9F44AA09AFA2C2D75DD2C</vt:lpwstr>
  </property>
</Properties>
</file>