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99" r:id="rId4"/>
    <p:sldId id="310" r:id="rId5"/>
    <p:sldId id="270" r:id="rId6"/>
    <p:sldId id="309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305" r:id="rId18"/>
    <p:sldId id="281" r:id="rId19"/>
    <p:sldId id="306" r:id="rId20"/>
    <p:sldId id="307" r:id="rId21"/>
    <p:sldId id="283" r:id="rId22"/>
    <p:sldId id="311" r:id="rId23"/>
    <p:sldId id="285" r:id="rId24"/>
    <p:sldId id="286" r:id="rId25"/>
    <p:sldId id="312" r:id="rId26"/>
    <p:sldId id="288" r:id="rId27"/>
    <p:sldId id="289" r:id="rId28"/>
    <p:sldId id="313" r:id="rId29"/>
    <p:sldId id="291" r:id="rId30"/>
    <p:sldId id="292" r:id="rId31"/>
    <p:sldId id="317" r:id="rId32"/>
    <p:sldId id="314" r:id="rId33"/>
    <p:sldId id="315" r:id="rId34"/>
    <p:sldId id="316" r:id="rId35"/>
    <p:sldId id="296" r:id="rId36"/>
  </p:sldIdLst>
  <p:sldSz cx="9144000" cy="6858000" type="screen4x3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77746-4C96-47B9-A520-3D6C250693BD}" type="datetimeFigureOut">
              <a:rPr lang="pt-BR" smtClean="0"/>
              <a:t>30/10/2019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E717D-4F79-4616-9BC0-6F31F678DB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009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 deletar no final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A65F-B772-4FC8-BF85-7B19612E81B0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79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 deletar no final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A65F-B772-4FC8-BF85-7B19612E81B0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730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A65F-B772-4FC8-BF85-7B19612E81B0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168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E717D-4F79-4616-9BC0-6F31F678DB9C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112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 deletar no final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A65F-B772-4FC8-BF85-7B19612E81B0}" type="slidenum">
              <a:rPr lang="pt-BR" smtClean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3275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 deletar no final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A65F-B772-4FC8-BF85-7B19612E81B0}" type="slidenum">
              <a:rPr lang="pt-BR" smtClean="0"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8291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 deletar no final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A65F-B772-4FC8-BF85-7B19612E81B0}" type="slidenum">
              <a:rPr lang="pt-BR" smtClean="0"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0413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027F-9DA4-49D9-9444-04B6CAF0A986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2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F813-B317-4A10-B88F-C51CD470BB21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8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21774-7B89-4CFB-847A-6F53D602619D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1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55215" y="6221732"/>
            <a:ext cx="197985" cy="269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88458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45D95-3032-4304-9184-04594BCD5E6E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5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B312-8044-43D0-9345-C9EBBDE9CED3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275D-3F49-401F-951F-C88BFC60100A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1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D0EE-E0BB-4B9D-89B2-5A684A19CBBF}" type="datetime1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7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6E1D5-5530-434C-90AD-9FFDAC6FAC4A}" type="datetime1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4E4C9-868D-4635-AF87-D9A36C164C2F}" type="datetime1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0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9554-9325-4AA6-9CEC-FCD8A531C10F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2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A33A-835B-458B-8E31-56FD435E25A6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9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15E02-7984-4B5B-B8FB-883592374FE3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2D309-6926-8144-819F-98571D054D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354842" y="376949"/>
            <a:ext cx="8103358" cy="147002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altLang="pt-BR" sz="4000" b="1" dirty="0">
                <a:solidFill>
                  <a:schemeClr val="bg1"/>
                </a:solidFill>
                <a:ea typeface="Verdana" panose="020B0604030504040204" pitchFamily="34" charset="0"/>
                <a:cs typeface="Tahoma" panose="020B0604030504040204" pitchFamily="34" charset="0"/>
              </a:rPr>
              <a:t>Novo Modelo de Financiamento </a:t>
            </a:r>
            <a:br>
              <a:rPr lang="pt-BR" altLang="pt-BR" sz="4000" b="1" dirty="0">
                <a:solidFill>
                  <a:schemeClr val="bg1"/>
                </a:solidFill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pt-BR" altLang="pt-BR" sz="4000" dirty="0">
                <a:solidFill>
                  <a:schemeClr val="bg1"/>
                </a:solidFill>
                <a:ea typeface="Verdana" panose="020B0604030504040204" pitchFamily="34" charset="0"/>
                <a:cs typeface="Tahoma" panose="020B0604030504040204" pitchFamily="34" charset="0"/>
              </a:rPr>
              <a:t>da Atenção Primária à Saúde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512001" y="6229854"/>
            <a:ext cx="3789040" cy="5445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altLang="pt-BR" sz="1800" dirty="0">
                <a:solidFill>
                  <a:schemeClr val="tx2"/>
                </a:solidFill>
              </a:rPr>
              <a:t>Brasília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altLang="pt-BR" sz="1800" dirty="0" smtClean="0">
                <a:solidFill>
                  <a:schemeClr val="tx2"/>
                </a:solidFill>
              </a:rPr>
              <a:t>Outubro </a:t>
            </a:r>
            <a:r>
              <a:rPr lang="pt-BR" altLang="pt-BR" sz="1800" dirty="0">
                <a:solidFill>
                  <a:schemeClr val="tx2"/>
                </a:solidFill>
              </a:rPr>
              <a:t>de 2019</a:t>
            </a:r>
          </a:p>
        </p:txBody>
      </p:sp>
    </p:spTree>
    <p:extLst>
      <p:ext uri="{BB962C8B-B14F-4D97-AF65-F5344CB8AC3E}">
        <p14:creationId xmlns:p14="http://schemas.microsoft.com/office/powerpoint/2010/main" val="2627187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87970" y="263255"/>
            <a:ext cx="8496944" cy="717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Capitação 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- Cálculo dos pesos 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323528" y="980728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635289"/>
              </p:ext>
            </p:extLst>
          </p:nvPr>
        </p:nvGraphicFramePr>
        <p:xfrm>
          <a:off x="556642" y="1340768"/>
          <a:ext cx="7886700" cy="4641151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512792422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384844984"/>
                    </a:ext>
                  </a:extLst>
                </a:gridCol>
                <a:gridCol w="3638228">
                  <a:extLst>
                    <a:ext uri="{9D8B030D-6E8A-4147-A177-3AD203B41FA5}">
                      <a16:colId xmlns:a16="http://schemas.microsoft.com/office/drawing/2014/main" val="691869751"/>
                    </a:ext>
                  </a:extLst>
                </a:gridCol>
              </a:tblGrid>
              <a:tr h="33844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Critérios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>
                          <a:effectLst/>
                        </a:rPr>
                        <a:t>Peso por pessoa cadastrada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O que representa?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521982"/>
                  </a:ext>
                </a:extLst>
              </a:tr>
              <a:tr h="12457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</a:t>
                      </a:r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critério socioeconômico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dirty="0" smtClean="0">
                          <a:effectLst/>
                        </a:rPr>
                        <a:t>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dirty="0" smtClean="0">
                          <a:effectLst/>
                        </a:rPr>
                        <a:t>demográfico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base da capitação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5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u="none" strike="noStrike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</a:t>
                      </a:r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critério socioeconômico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dirty="0" smtClean="0">
                          <a:effectLst/>
                        </a:rPr>
                        <a:t>OU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dirty="0" smtClean="0">
                          <a:effectLst/>
                        </a:rPr>
                        <a:t>demográfico</a:t>
                      </a: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1,3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30% a mais do valor </a:t>
                      </a:r>
                      <a:r>
                        <a:rPr lang="pt-BR" sz="1400" u="none" strike="noStrike" dirty="0" smtClean="0">
                          <a:effectLst/>
                        </a:rPr>
                        <a:t>base da </a:t>
                      </a:r>
                      <a:r>
                        <a:rPr lang="pt-BR" sz="1400" u="none" strike="noStrike" dirty="0">
                          <a:effectLst/>
                        </a:rPr>
                        <a:t>capitação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/>
                </a:tc>
                <a:extLst>
                  <a:ext uri="{0D108BD9-81ED-4DB2-BD59-A6C34878D82A}">
                    <a16:rowId xmlns:a16="http://schemas.microsoft.com/office/drawing/2014/main" val="1904117242"/>
                  </a:ext>
                </a:extLst>
              </a:tr>
              <a:tr h="1769123"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500"/>
                        <a:buFont typeface="Calibri" panose="020F0502020204030204" pitchFamily="34" charset="0"/>
                        <a:buNone/>
                      </a:pPr>
                      <a:r>
                        <a:rPr lang="pt-BR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Classificação</a:t>
                      </a:r>
                      <a:r>
                        <a:rPr lang="pt-BR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geográfica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Urbano: </a:t>
                      </a:r>
                      <a:r>
                        <a:rPr lang="pt-BR" sz="1400" u="none" strike="noStrike" dirty="0" smtClean="0">
                          <a:effectLst/>
                        </a:rPr>
                        <a:t>1</a:t>
                      </a:r>
                    </a:p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/>
                      </a:r>
                      <a:br>
                        <a:rPr lang="pt-BR" sz="1400" u="none" strike="noStrike" dirty="0">
                          <a:effectLst/>
                        </a:rPr>
                      </a:br>
                      <a:r>
                        <a:rPr lang="pt-BR" sz="1400" u="none" strike="noStrike" dirty="0">
                          <a:effectLst/>
                        </a:rPr>
                        <a:t>Intermediário adjacente: 1,45</a:t>
                      </a:r>
                      <a:br>
                        <a:rPr lang="pt-BR" sz="1400" u="none" strike="noStrike" dirty="0">
                          <a:effectLst/>
                        </a:rPr>
                      </a:br>
                      <a:r>
                        <a:rPr lang="pt-BR" sz="1400" u="none" strike="noStrike" dirty="0">
                          <a:effectLst/>
                        </a:rPr>
                        <a:t>Rural adjacente: </a:t>
                      </a:r>
                      <a:r>
                        <a:rPr lang="pt-BR" sz="1400" u="none" strike="noStrike" dirty="0" smtClean="0">
                          <a:effectLst/>
                        </a:rPr>
                        <a:t>1,45</a:t>
                      </a:r>
                    </a:p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/>
                      </a:r>
                      <a:br>
                        <a:rPr lang="pt-BR" sz="1400" u="none" strike="noStrike" dirty="0">
                          <a:effectLst/>
                        </a:rPr>
                      </a:br>
                      <a:r>
                        <a:rPr lang="pt-BR" sz="1400" u="none" strike="noStrike" dirty="0">
                          <a:effectLst/>
                        </a:rPr>
                        <a:t>Intermediário remoto: 2</a:t>
                      </a:r>
                      <a:br>
                        <a:rPr lang="pt-BR" sz="1400" u="none" strike="noStrike" dirty="0">
                          <a:effectLst/>
                        </a:rPr>
                      </a:br>
                      <a:r>
                        <a:rPr lang="pt-BR" sz="1400" u="none" strike="noStrike" dirty="0">
                          <a:effectLst/>
                        </a:rPr>
                        <a:t>Rural remoto: </a:t>
                      </a:r>
                      <a:r>
                        <a:rPr lang="pt-BR" sz="1400" u="none" strike="noStrike" dirty="0" smtClean="0">
                          <a:effectLst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dirty="0" smtClean="0">
                          <a:effectLst/>
                        </a:rPr>
                        <a:t>Municípios intermediário adjacente e rural adjacente  receberá 1,45 vezes mais por pessoa cadastrada do que no município urbano.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Município </a:t>
                      </a:r>
                      <a:r>
                        <a:rPr lang="pt-BR" sz="1400" u="none" strike="noStrike" dirty="0">
                          <a:effectLst/>
                        </a:rPr>
                        <a:t>rural remoto ou intermediário remoto  receberá 2 vezes mais por pessoa cadastrada do que no município urbano.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/>
                </a:tc>
                <a:extLst>
                  <a:ext uri="{0D108BD9-81ED-4DB2-BD59-A6C34878D82A}">
                    <a16:rowId xmlns:a16="http://schemas.microsoft.com/office/drawing/2014/main" val="4113073157"/>
                  </a:ext>
                </a:extLst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13685" y="73816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10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87970" y="263255"/>
            <a:ext cx="8496944" cy="717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Capitação 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– Aplicação dos pesos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323528" y="980728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437782"/>
              </p:ext>
            </p:extLst>
          </p:nvPr>
        </p:nvGraphicFramePr>
        <p:xfrm>
          <a:off x="345652" y="1340768"/>
          <a:ext cx="8114780" cy="3960440"/>
        </p:xfrm>
        <a:graphic>
          <a:graphicData uri="http://schemas.openxmlformats.org/drawingml/2006/table">
            <a:tbl>
              <a:tblPr/>
              <a:tblGrid>
                <a:gridCol w="2858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8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8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57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Ajuste da distância</a:t>
                      </a:r>
                    </a:p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(Tipologia IBGE)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Pesos por pessoa cadastrada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12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 critério socioeconômico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demográfico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 critério socioeconômico ou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demográfico (x 1,3)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5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Urbano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x 1,3 = 1,3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640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Intermediário Adjacente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 x 1,3 = 1,885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40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Rural Adjacente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 Intermediário Remoto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x 1,3 = 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5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Rural Remoto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904892" y="73816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11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10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87970" y="263255"/>
            <a:ext cx="8496944" cy="717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Capitação – Valor per capita/ano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323528" y="980728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420739"/>
              </p:ext>
            </p:extLst>
          </p:nvPr>
        </p:nvGraphicFramePr>
        <p:xfrm>
          <a:off x="345651" y="1340768"/>
          <a:ext cx="8330805" cy="4104002"/>
        </p:xfrm>
        <a:graphic>
          <a:graphicData uri="http://schemas.openxmlformats.org/drawingml/2006/table">
            <a:tbl>
              <a:tblPr/>
              <a:tblGrid>
                <a:gridCol w="3498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2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9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92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Ajuste da distância</a:t>
                      </a:r>
                    </a:p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(Tipologia IBGE)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Valores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 capita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5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 critério socioeconômico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demográfico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 critério socioeconômico ou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demográfico (x1,3)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92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Urbano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R$</a:t>
                      </a:r>
                      <a:r>
                        <a:rPr lang="pt-BR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51,35</a:t>
                      </a:r>
                      <a:endParaRPr lang="pt-B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R$</a:t>
                      </a:r>
                      <a:r>
                        <a:rPr lang="pt-BR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66,76</a:t>
                      </a:r>
                      <a:endParaRPr lang="pt-B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2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Intermediário Adjacente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R$ 74,46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R$ 96,80</a:t>
                      </a:r>
                      <a:endParaRPr lang="pt-B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2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Rural Adjacente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2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 Intermediário Remoto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R$ 102,71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R$ 133,52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2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Rural Remoto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887308" y="56231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12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8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57708" y="44624"/>
            <a:ext cx="7886700" cy="792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Capitação: adaptação aos contextos  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467544" y="768112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97922" y="1033480"/>
            <a:ext cx="8178534" cy="5038708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20675" lvl="1">
              <a:buFont typeface="Wingdings" panose="05000000000000000000" pitchFamily="2" charset="2"/>
              <a:buChar char="v"/>
            </a:pPr>
            <a:r>
              <a:rPr lang="pt-BR" sz="2000" b="1" dirty="0" smtClean="0">
                <a:solidFill>
                  <a:srgbClr val="053875"/>
                </a:solidFill>
              </a:rPr>
              <a:t>Equipes </a:t>
            </a:r>
            <a:r>
              <a:rPr lang="pt-BR" sz="2000" b="1" dirty="0">
                <a:solidFill>
                  <a:srgbClr val="053875"/>
                </a:solidFill>
              </a:rPr>
              <a:t>com profissional ausente por 60 dias </a:t>
            </a:r>
            <a:r>
              <a:rPr lang="pt-BR" sz="2000" dirty="0" smtClean="0"/>
              <a:t> </a:t>
            </a:r>
          </a:p>
          <a:p>
            <a:pPr marL="34925" lvl="1" indent="0">
              <a:buNone/>
            </a:pPr>
            <a:endParaRPr lang="pt-BR" sz="1400" dirty="0" smtClean="0"/>
          </a:p>
          <a:p>
            <a:pPr marL="492125" lvl="2" indent="0">
              <a:buNone/>
            </a:pPr>
            <a:r>
              <a:rPr lang="pt-BR" sz="1800" dirty="0"/>
              <a:t>Receberão </a:t>
            </a:r>
            <a:r>
              <a:rPr lang="pt-BR" sz="1800" dirty="0" smtClean="0"/>
              <a:t>75% </a:t>
            </a:r>
            <a:r>
              <a:rPr lang="pt-BR" sz="1800" dirty="0"/>
              <a:t>da valor per capita na ausência de profissional de nível </a:t>
            </a:r>
            <a:r>
              <a:rPr lang="pt-BR" sz="1800" dirty="0" smtClean="0"/>
              <a:t>médio/técnico</a:t>
            </a:r>
            <a:endParaRPr lang="pt-BR" sz="1800" dirty="0"/>
          </a:p>
          <a:p>
            <a:pPr marL="492125" lvl="2" indent="0">
              <a:buNone/>
            </a:pPr>
            <a:endParaRPr lang="pt-BR" sz="1800" dirty="0" smtClean="0"/>
          </a:p>
          <a:p>
            <a:pPr marL="492125" lvl="2" indent="0">
              <a:buNone/>
            </a:pPr>
            <a:r>
              <a:rPr lang="pt-BR" sz="1800" dirty="0" smtClean="0"/>
              <a:t>Receberão </a:t>
            </a:r>
            <a:r>
              <a:rPr lang="pt-BR" sz="1800" dirty="0"/>
              <a:t>50% da valor per </a:t>
            </a:r>
            <a:r>
              <a:rPr lang="pt-BR" sz="1800" dirty="0" smtClean="0"/>
              <a:t>capita na ausência de profissional de nível superior</a:t>
            </a:r>
          </a:p>
          <a:p>
            <a:pPr marL="492125" lvl="2" indent="0">
              <a:buNone/>
            </a:pPr>
            <a:endParaRPr lang="pt-BR" sz="1800" dirty="0" smtClean="0"/>
          </a:p>
          <a:p>
            <a:pPr marL="492125" lvl="2" indent="0">
              <a:buNone/>
            </a:pPr>
            <a:r>
              <a:rPr lang="pt-BR" sz="1800" dirty="0" smtClean="0"/>
              <a:t>Receberão o recurso do pagamento </a:t>
            </a:r>
            <a:r>
              <a:rPr lang="pt-BR" sz="1800" dirty="0"/>
              <a:t>por desempenho </a:t>
            </a:r>
            <a:r>
              <a:rPr lang="pt-BR" sz="1800" dirty="0" smtClean="0"/>
              <a:t>de acordo com o alcance das metas dos indicadores</a:t>
            </a:r>
          </a:p>
          <a:p>
            <a:pPr marL="34925" lvl="1" indent="0">
              <a:buNone/>
            </a:pPr>
            <a:endParaRPr lang="pt-BR" sz="2000" b="1" dirty="0" smtClean="0">
              <a:solidFill>
                <a:srgbClr val="053875"/>
              </a:solidFill>
            </a:endParaRPr>
          </a:p>
          <a:p>
            <a:pPr marL="320675" lvl="1" indent="-285750">
              <a:buFont typeface="Wingdings" panose="05000000000000000000" pitchFamily="2" charset="2"/>
              <a:buChar char="v"/>
            </a:pPr>
            <a:r>
              <a:rPr lang="pt-BR" sz="2000" b="1" dirty="0" smtClean="0">
                <a:solidFill>
                  <a:srgbClr val="053875"/>
                </a:solidFill>
              </a:rPr>
              <a:t>Variações no número de cadastro entre equipes do mesmo município</a:t>
            </a:r>
          </a:p>
          <a:p>
            <a:pPr marL="34925" lvl="1" indent="0">
              <a:buNone/>
            </a:pPr>
            <a:endParaRPr lang="pt-BR" sz="1200" b="1" dirty="0" smtClean="0">
              <a:solidFill>
                <a:srgbClr val="053875"/>
              </a:solidFill>
            </a:endParaRPr>
          </a:p>
          <a:p>
            <a:pPr marL="432000" lvl="2" indent="0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Variações são aceitáveis, desde que esteja dentro do limite do município</a:t>
            </a:r>
          </a:p>
          <a:p>
            <a:pPr marL="432000" lvl="2" indent="0">
              <a:buNone/>
            </a:pPr>
            <a:endParaRPr lang="pt-BR" sz="1800" dirty="0" smtClean="0">
              <a:solidFill>
                <a:schemeClr val="tx1"/>
              </a:solidFill>
            </a:endParaRPr>
          </a:p>
          <a:p>
            <a:pPr marL="432000" lvl="2" indent="0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Limite do município = nº de equipes x parâmetro de cadastro por equipe </a:t>
            </a:r>
            <a:endParaRPr lang="pt-BR" sz="1800" dirty="0">
              <a:solidFill>
                <a:schemeClr val="tx1"/>
              </a:solidFill>
            </a:endParaRPr>
          </a:p>
          <a:p>
            <a:pPr marL="432000" lvl="2" indent="0">
              <a:buNone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432000" lvl="2" indent="0"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marL="432000" lvl="2" indent="0">
              <a:buNone/>
            </a:pPr>
            <a:endParaRPr lang="pt-BR" sz="1600" b="1" dirty="0">
              <a:solidFill>
                <a:schemeClr val="tx1"/>
              </a:solidFill>
            </a:endParaRPr>
          </a:p>
          <a:p>
            <a:pPr marL="432000" lvl="2" indent="0">
              <a:buNone/>
            </a:pPr>
            <a:endParaRPr lang="pt-BR" sz="1600" b="1" dirty="0">
              <a:solidFill>
                <a:schemeClr val="tx1"/>
              </a:solidFill>
            </a:endParaRPr>
          </a:p>
          <a:p>
            <a:pPr marL="432000" lvl="2" indent="0">
              <a:buNone/>
            </a:pPr>
            <a:endParaRPr lang="pt-BR" sz="2000" b="1" dirty="0">
              <a:solidFill>
                <a:srgbClr val="053875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52138" y="73000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13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6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60594" y="1412385"/>
            <a:ext cx="3815862" cy="4351338"/>
          </a:xfrm>
          <a:solidFill>
            <a:schemeClr val="bg1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925" lvl="1" indent="0" algn="just">
              <a:buNone/>
            </a:pPr>
            <a:endParaRPr lang="pt-BR" sz="1800" dirty="0" smtClean="0"/>
          </a:p>
          <a:p>
            <a:pPr marL="263525" lvl="1" algn="just">
              <a:buFont typeface="Wingdings" panose="05000000000000000000" pitchFamily="2" charset="2"/>
              <a:buChar char="v"/>
            </a:pPr>
            <a:r>
              <a:rPr lang="pt-BR" sz="1800" b="1" dirty="0" smtClean="0"/>
              <a:t>Monitoramento quadrimestral </a:t>
            </a:r>
            <a:r>
              <a:rPr lang="pt-BR" sz="1800" dirty="0"/>
              <a:t>(junto aos demais instrumentos de gestão do SUS)</a:t>
            </a:r>
            <a:endParaRPr lang="pt-BR" sz="1800" dirty="0" smtClean="0"/>
          </a:p>
          <a:p>
            <a:pPr marL="263525" lvl="1" algn="just">
              <a:buFont typeface="Wingdings" panose="05000000000000000000" pitchFamily="2" charset="2"/>
              <a:buChar char="v"/>
            </a:pPr>
            <a:endParaRPr lang="pt-BR" sz="1800" dirty="0" smtClean="0"/>
          </a:p>
          <a:p>
            <a:pPr marL="263525" lvl="1" algn="just">
              <a:buFont typeface="Wingdings" panose="05000000000000000000" pitchFamily="2" charset="2"/>
              <a:buChar char="v"/>
            </a:pPr>
            <a:r>
              <a:rPr lang="pt-BR" sz="1800" dirty="0" smtClean="0"/>
              <a:t>Granularidade ao </a:t>
            </a:r>
            <a:r>
              <a:rPr lang="pt-BR" sz="1800" b="1" dirty="0" smtClean="0"/>
              <a:t>nível da equipe</a:t>
            </a:r>
          </a:p>
          <a:p>
            <a:pPr marL="263525" lvl="1" algn="just">
              <a:buFont typeface="Wingdings" panose="05000000000000000000" pitchFamily="2" charset="2"/>
              <a:buChar char="v"/>
            </a:pPr>
            <a:endParaRPr lang="pt-BR" sz="1800" dirty="0"/>
          </a:p>
          <a:p>
            <a:pPr marL="263525" lvl="1" algn="just">
              <a:buFont typeface="Wingdings" panose="05000000000000000000" pitchFamily="2" charset="2"/>
              <a:buChar char="v"/>
            </a:pPr>
            <a:r>
              <a:rPr lang="pt-BR" sz="1800" b="1" dirty="0" smtClean="0"/>
              <a:t>Metas graduais </a:t>
            </a:r>
            <a:r>
              <a:rPr lang="pt-BR" sz="1800" dirty="0" smtClean="0"/>
              <a:t>que consideram o estágio atual da equipe</a:t>
            </a:r>
          </a:p>
          <a:p>
            <a:pPr marL="263525" lvl="1" algn="just">
              <a:buFont typeface="Wingdings" panose="05000000000000000000" pitchFamily="2" charset="2"/>
              <a:buChar char="v"/>
            </a:pPr>
            <a:endParaRPr lang="pt-BR" sz="1800" dirty="0" smtClean="0"/>
          </a:p>
          <a:p>
            <a:pPr marL="263525" lvl="1" algn="just">
              <a:buFont typeface="Wingdings" panose="05000000000000000000" pitchFamily="2" charset="2"/>
              <a:buChar char="v"/>
            </a:pPr>
            <a:r>
              <a:rPr lang="pt-BR" sz="1800" b="1" dirty="0" smtClean="0"/>
              <a:t>Valores ponderados </a:t>
            </a:r>
            <a:r>
              <a:rPr lang="pt-BR" sz="1800" dirty="0" smtClean="0"/>
              <a:t>correspondentes à dificuldade de alcance do indicador</a:t>
            </a:r>
          </a:p>
          <a:p>
            <a:pPr marL="263525" lvl="1" algn="just">
              <a:buFont typeface="Wingdings" panose="05000000000000000000" pitchFamily="2" charset="2"/>
              <a:buChar char="v"/>
            </a:pPr>
            <a:endParaRPr lang="pt-BR" sz="18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40618" y="188640"/>
            <a:ext cx="7886700" cy="792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Pagamento 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por desempenho  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67544" y="1412385"/>
            <a:ext cx="3809608" cy="4351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Font typeface="Arial" panose="020B0604020202020204" pitchFamily="34" charset="0"/>
              <a:buNone/>
            </a:pPr>
            <a:endParaRPr lang="pt-BR" sz="1800" dirty="0" smtClean="0"/>
          </a:p>
          <a:p>
            <a:pPr marL="263525" lvl="1" algn="just">
              <a:buFont typeface="Wingdings" panose="05000000000000000000" pitchFamily="2" charset="2"/>
              <a:buChar char="v"/>
            </a:pPr>
            <a:r>
              <a:rPr lang="pt-BR" sz="1800" dirty="0" smtClean="0"/>
              <a:t>Indicadores selecionados com base na </a:t>
            </a:r>
            <a:r>
              <a:rPr lang="pt-BR" sz="1800" b="1" dirty="0" smtClean="0"/>
              <a:t>relevância clínica e epidemiológica</a:t>
            </a:r>
          </a:p>
          <a:p>
            <a:pPr marL="263525" lvl="1" algn="just">
              <a:buFont typeface="Wingdings" panose="05000000000000000000" pitchFamily="2" charset="2"/>
              <a:buChar char="v"/>
            </a:pPr>
            <a:endParaRPr lang="pt-BR" sz="1800" dirty="0" smtClean="0"/>
          </a:p>
          <a:p>
            <a:pPr marL="263525" lvl="1" algn="just">
              <a:buFont typeface="Wingdings" panose="05000000000000000000" pitchFamily="2" charset="2"/>
              <a:buChar char="v"/>
            </a:pPr>
            <a:r>
              <a:rPr lang="pt-BR" sz="1800" dirty="0" smtClean="0"/>
              <a:t>Indicadores de </a:t>
            </a:r>
            <a:r>
              <a:rPr lang="pt-BR" sz="1800" b="1" dirty="0" smtClean="0"/>
              <a:t>processo e resultados intermediários </a:t>
            </a:r>
            <a:r>
              <a:rPr lang="pt-BR" sz="1800" dirty="0" smtClean="0"/>
              <a:t>das ESF</a:t>
            </a:r>
          </a:p>
          <a:p>
            <a:pPr marL="263525" lvl="1" algn="just">
              <a:buFont typeface="Wingdings" panose="05000000000000000000" pitchFamily="2" charset="2"/>
              <a:buChar char="v"/>
            </a:pPr>
            <a:endParaRPr lang="pt-BR" sz="1800" dirty="0" smtClean="0"/>
          </a:p>
          <a:p>
            <a:pPr marL="263525" lvl="1" algn="just">
              <a:buFont typeface="Wingdings" panose="05000000000000000000" pitchFamily="2" charset="2"/>
              <a:buChar char="v"/>
            </a:pPr>
            <a:r>
              <a:rPr lang="pt-BR" sz="1800" dirty="0" smtClean="0"/>
              <a:t>Indicadores de </a:t>
            </a:r>
            <a:r>
              <a:rPr lang="pt-BR" sz="1800" b="1" dirty="0" smtClean="0"/>
              <a:t>resultados em saúde</a:t>
            </a:r>
          </a:p>
          <a:p>
            <a:pPr marL="263525" lvl="1" algn="just">
              <a:buFont typeface="Wingdings" panose="05000000000000000000" pitchFamily="2" charset="2"/>
              <a:buChar char="v"/>
            </a:pPr>
            <a:endParaRPr lang="pt-BR" sz="1800" dirty="0" smtClean="0"/>
          </a:p>
          <a:p>
            <a:pPr marL="263525" lvl="1" algn="just">
              <a:buFont typeface="Wingdings" panose="05000000000000000000" pitchFamily="2" charset="2"/>
              <a:buChar char="v"/>
            </a:pPr>
            <a:r>
              <a:rPr lang="pt-BR" sz="1800" dirty="0" smtClean="0"/>
              <a:t>Indicadores </a:t>
            </a:r>
            <a:r>
              <a:rPr lang="pt-BR" sz="1800" b="1" dirty="0" smtClean="0"/>
              <a:t>globais</a:t>
            </a:r>
            <a:r>
              <a:rPr lang="pt-BR" sz="1800" dirty="0" smtClean="0"/>
              <a:t> de APS</a:t>
            </a:r>
          </a:p>
          <a:p>
            <a:pPr marL="263525" lvl="1" algn="just">
              <a:buFont typeface="Wingdings" panose="05000000000000000000" pitchFamily="2" charset="2"/>
              <a:buChar char="v"/>
            </a:pPr>
            <a:endParaRPr lang="pt-BR" sz="1800" dirty="0"/>
          </a:p>
          <a:p>
            <a:pPr marL="263525" lvl="1" algn="just">
              <a:buFont typeface="Wingdings" panose="05000000000000000000" pitchFamily="2" charset="2"/>
              <a:buChar char="v"/>
            </a:pPr>
            <a:r>
              <a:rPr lang="pt-BR" sz="1800" dirty="0" smtClean="0"/>
              <a:t>Indicador novo, </a:t>
            </a:r>
            <a:r>
              <a:rPr lang="pt-BR" sz="1800" b="1" dirty="0" smtClean="0"/>
              <a:t>$ novo</a:t>
            </a:r>
            <a:endParaRPr lang="pt-BR" sz="18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852139" y="39928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14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8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57708" y="44624"/>
            <a:ext cx="7886700" cy="792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Pagamento por Desempenho: Indicadores  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467544" y="749258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82733" y="959967"/>
            <a:ext cx="8178534" cy="4306625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925" lvl="1" indent="0" algn="ctr">
              <a:lnSpc>
                <a:spcPct val="150000"/>
              </a:lnSpc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Conjunto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reduzido</a:t>
            </a:r>
            <a:r>
              <a:rPr lang="en-US" sz="2400" b="1" dirty="0" smtClean="0">
                <a:solidFill>
                  <a:schemeClr val="tx1"/>
                </a:solidFill>
              </a:rPr>
              <a:t> de </a:t>
            </a:r>
            <a:r>
              <a:rPr lang="en-US" sz="2400" b="1" dirty="0" err="1">
                <a:solidFill>
                  <a:schemeClr val="tx1"/>
                </a:solidFill>
              </a:rPr>
              <a:t>indicadores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em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áreas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estratégicas</a:t>
            </a:r>
            <a:endParaRPr lang="en-US" sz="2400" b="1" dirty="0">
              <a:solidFill>
                <a:schemeClr val="tx1"/>
              </a:solidFill>
            </a:endParaRPr>
          </a:p>
          <a:p>
            <a:pPr marL="34925" lvl="1" indent="0">
              <a:lnSpc>
                <a:spcPct val="150000"/>
              </a:lnSpc>
              <a:buNone/>
            </a:pPr>
            <a:r>
              <a:rPr lang="pt-BR" sz="2400" b="1" u="sng" dirty="0" smtClean="0">
                <a:solidFill>
                  <a:schemeClr val="accent1">
                    <a:lumMod val="50000"/>
                  </a:schemeClr>
                </a:solidFill>
              </a:rPr>
              <a:t>Indicadores para pagamento em 2020: </a:t>
            </a:r>
          </a:p>
          <a:p>
            <a:pPr marL="34925" lvl="1" indent="0" algn="just">
              <a:lnSpc>
                <a:spcPct val="150000"/>
              </a:lnSpc>
              <a:buNone/>
            </a:pPr>
            <a:endParaRPr lang="pt-BR" sz="1200" b="1" dirty="0" smtClean="0">
              <a:solidFill>
                <a:srgbClr val="053875"/>
              </a:solidFill>
            </a:endParaRPr>
          </a:p>
          <a:p>
            <a:pPr marL="320675" lvl="1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b="1" dirty="0" smtClean="0">
                <a:solidFill>
                  <a:srgbClr val="053875"/>
                </a:solidFill>
              </a:rPr>
              <a:t>Gestantes</a:t>
            </a:r>
            <a:endParaRPr lang="pt-BR" sz="1600" dirty="0">
              <a:solidFill>
                <a:schemeClr val="tx1"/>
              </a:solidFill>
            </a:endParaRPr>
          </a:p>
          <a:p>
            <a:pPr marL="320675" lvl="1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srgbClr val="053875"/>
                </a:solidFill>
              </a:rPr>
              <a:t>Saúde da </a:t>
            </a:r>
            <a:r>
              <a:rPr lang="pt-BR" sz="2000" b="1" dirty="0" smtClean="0">
                <a:solidFill>
                  <a:srgbClr val="053875"/>
                </a:solidFill>
              </a:rPr>
              <a:t>Mulher</a:t>
            </a:r>
            <a:endParaRPr lang="pt-BR" sz="1600" dirty="0">
              <a:solidFill>
                <a:schemeClr val="tx1"/>
              </a:solidFill>
            </a:endParaRPr>
          </a:p>
          <a:p>
            <a:pPr marL="320675" lvl="1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srgbClr val="053875"/>
                </a:solidFill>
              </a:rPr>
              <a:t>Saúde da </a:t>
            </a:r>
            <a:r>
              <a:rPr lang="pt-BR" sz="2000" b="1" dirty="0" smtClean="0">
                <a:solidFill>
                  <a:srgbClr val="053875"/>
                </a:solidFill>
              </a:rPr>
              <a:t>Criança</a:t>
            </a:r>
          </a:p>
          <a:p>
            <a:pPr marL="320675"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srgbClr val="053875"/>
                </a:solidFill>
              </a:rPr>
              <a:t>Doenças </a:t>
            </a:r>
            <a:r>
              <a:rPr lang="pt-BR" sz="2000" b="1" dirty="0" smtClean="0">
                <a:solidFill>
                  <a:srgbClr val="053875"/>
                </a:solidFill>
              </a:rPr>
              <a:t>Crônicas</a:t>
            </a:r>
          </a:p>
          <a:p>
            <a:pPr marL="432000" lvl="2" indent="0" algn="just">
              <a:lnSpc>
                <a:spcPct val="150000"/>
              </a:lnSpc>
              <a:buNone/>
            </a:pPr>
            <a:endParaRPr lang="pt-BR" sz="1600" b="1" dirty="0">
              <a:solidFill>
                <a:schemeClr val="tx1"/>
              </a:solidFill>
            </a:endParaRPr>
          </a:p>
          <a:p>
            <a:pPr marL="684000" lvl="2" indent="-2520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78516" y="44624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15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57708" y="289183"/>
            <a:ext cx="7886700" cy="792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Pagamento por Desempenho: Indicadores  </a:t>
            </a:r>
          </a:p>
          <a:p>
            <a:endParaRPr lang="pt-BR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467544" y="758685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97922" y="1052736"/>
            <a:ext cx="8178534" cy="4908449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925" lvl="1" indent="0">
              <a:lnSpc>
                <a:spcPct val="150000"/>
              </a:lnSpc>
              <a:buNone/>
            </a:pPr>
            <a:r>
              <a:rPr lang="pt-BR" sz="2400" b="1" u="sng" dirty="0">
                <a:solidFill>
                  <a:schemeClr val="accent1">
                    <a:lumMod val="50000"/>
                  </a:schemeClr>
                </a:solidFill>
              </a:rPr>
              <a:t>Indicadores para pagamento em 2021: </a:t>
            </a:r>
          </a:p>
          <a:p>
            <a:pPr marL="34925" lvl="1" indent="0" algn="just">
              <a:lnSpc>
                <a:spcPct val="150000"/>
              </a:lnSpc>
              <a:buNone/>
            </a:pPr>
            <a:endParaRPr lang="pt-BR" sz="1600" b="1" dirty="0" smtClean="0"/>
          </a:p>
          <a:p>
            <a:pPr marL="320675" lvl="1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b="1" dirty="0" smtClean="0">
                <a:solidFill>
                  <a:srgbClr val="053875"/>
                </a:solidFill>
              </a:rPr>
              <a:t>Saúde </a:t>
            </a:r>
            <a:r>
              <a:rPr lang="pt-BR" sz="2000" b="1" dirty="0">
                <a:solidFill>
                  <a:srgbClr val="053875"/>
                </a:solidFill>
              </a:rPr>
              <a:t>da </a:t>
            </a:r>
            <a:r>
              <a:rPr lang="pt-BR" sz="2000" b="1" dirty="0" smtClean="0">
                <a:solidFill>
                  <a:srgbClr val="053875"/>
                </a:solidFill>
              </a:rPr>
              <a:t>Mulher</a:t>
            </a:r>
            <a:endParaRPr lang="pt-BR" sz="1600" dirty="0">
              <a:solidFill>
                <a:schemeClr val="tx1"/>
              </a:solidFill>
            </a:endParaRPr>
          </a:p>
          <a:p>
            <a:pPr marL="320675" lvl="1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srgbClr val="053875"/>
                </a:solidFill>
              </a:rPr>
              <a:t>Saúde da </a:t>
            </a:r>
            <a:r>
              <a:rPr lang="pt-BR" sz="2000" b="1" dirty="0" smtClean="0">
                <a:solidFill>
                  <a:srgbClr val="053875"/>
                </a:solidFill>
              </a:rPr>
              <a:t>Criança</a:t>
            </a:r>
          </a:p>
          <a:p>
            <a:pPr marL="320675"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srgbClr val="053875"/>
                </a:solidFill>
              </a:rPr>
              <a:t> Infecções Sexualmente Transmissíveis (IST</a:t>
            </a:r>
            <a:r>
              <a:rPr lang="pt-BR" sz="2000" b="1" dirty="0" smtClean="0">
                <a:solidFill>
                  <a:srgbClr val="053875"/>
                </a:solidFill>
              </a:rPr>
              <a:t>)</a:t>
            </a:r>
          </a:p>
          <a:p>
            <a:pPr marL="320675"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b="1" dirty="0" smtClean="0">
                <a:solidFill>
                  <a:srgbClr val="053875"/>
                </a:solidFill>
              </a:rPr>
              <a:t>Tuberculose</a:t>
            </a:r>
          </a:p>
          <a:p>
            <a:pPr marL="320675"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srgbClr val="053875"/>
                </a:solidFill>
              </a:rPr>
              <a:t>Saúde Bucal </a:t>
            </a:r>
          </a:p>
          <a:p>
            <a:pPr marL="320675"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2000" b="1" dirty="0">
              <a:solidFill>
                <a:srgbClr val="053875"/>
              </a:solidFill>
            </a:endParaRPr>
          </a:p>
          <a:p>
            <a:pPr marL="320675" lvl="1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sz="2000" b="1" dirty="0" smtClean="0">
              <a:solidFill>
                <a:srgbClr val="053875"/>
              </a:solidFill>
            </a:endParaRPr>
          </a:p>
          <a:p>
            <a:pPr marL="432000" lvl="1" indent="0" algn="just">
              <a:lnSpc>
                <a:spcPct val="150000"/>
              </a:lnSpc>
              <a:buNone/>
            </a:pPr>
            <a:endParaRPr lang="pt-BR" sz="1600" b="1" dirty="0">
              <a:solidFill>
                <a:schemeClr val="tx1"/>
              </a:solidFill>
            </a:endParaRPr>
          </a:p>
          <a:p>
            <a:pPr marL="432000" lvl="2" indent="0" algn="just">
              <a:lnSpc>
                <a:spcPct val="150000"/>
              </a:lnSpc>
              <a:buNone/>
            </a:pPr>
            <a:endParaRPr lang="pt-BR" sz="1600" b="1" dirty="0">
              <a:solidFill>
                <a:schemeClr val="tx1"/>
              </a:solidFill>
            </a:endParaRPr>
          </a:p>
          <a:p>
            <a:pPr marL="684000" lvl="2" indent="-252000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60931" y="44624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16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5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57708" y="289183"/>
            <a:ext cx="7886700" cy="792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Pagamento por Desempenho: Indicadores  </a:t>
            </a:r>
          </a:p>
          <a:p>
            <a:endParaRPr lang="pt-BR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467544" y="758685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97922" y="1052736"/>
            <a:ext cx="8178534" cy="4908449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925" lvl="1" indent="0">
              <a:lnSpc>
                <a:spcPct val="150000"/>
              </a:lnSpc>
              <a:buNone/>
            </a:pPr>
            <a:r>
              <a:rPr lang="pt-BR" sz="2400" b="1" u="sng" dirty="0">
                <a:solidFill>
                  <a:schemeClr val="accent1">
                    <a:lumMod val="50000"/>
                  </a:schemeClr>
                </a:solidFill>
              </a:rPr>
              <a:t>Indicadores para pagamento em </a:t>
            </a:r>
            <a:r>
              <a:rPr lang="pt-BR" sz="2400" b="1" u="sng" dirty="0" smtClean="0">
                <a:solidFill>
                  <a:schemeClr val="accent1">
                    <a:lumMod val="50000"/>
                  </a:schemeClr>
                </a:solidFill>
              </a:rPr>
              <a:t>2022: </a:t>
            </a:r>
            <a:endParaRPr lang="pt-BR" sz="24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34925" lvl="1" indent="0" algn="just">
              <a:lnSpc>
                <a:spcPct val="150000"/>
              </a:lnSpc>
              <a:buNone/>
            </a:pPr>
            <a:endParaRPr lang="pt-BR" sz="1600" b="1" dirty="0" smtClean="0"/>
          </a:p>
          <a:p>
            <a:pPr marL="320675" lvl="1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b="1" dirty="0" smtClean="0">
                <a:solidFill>
                  <a:srgbClr val="053875"/>
                </a:solidFill>
              </a:rPr>
              <a:t>Indicadores Globais</a:t>
            </a:r>
            <a:endParaRPr lang="pt-BR" sz="1600" dirty="0">
              <a:solidFill>
                <a:schemeClr val="tx1"/>
              </a:solidFill>
            </a:endParaRPr>
          </a:p>
          <a:p>
            <a:pPr marL="320675"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srgbClr val="053875"/>
                </a:solidFill>
              </a:rPr>
              <a:t>Infecções Sexualmente Transmissíveis (IST) </a:t>
            </a:r>
            <a:endParaRPr lang="pt-BR" sz="2000" b="1" dirty="0" smtClean="0">
              <a:solidFill>
                <a:srgbClr val="053875"/>
              </a:solidFill>
            </a:endParaRPr>
          </a:p>
          <a:p>
            <a:pPr marL="320675"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srgbClr val="053875"/>
                </a:solidFill>
              </a:rPr>
              <a:t>Saúde Mental </a:t>
            </a:r>
          </a:p>
          <a:p>
            <a:pPr marL="320675" lvl="1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b="1" dirty="0" smtClean="0">
                <a:solidFill>
                  <a:srgbClr val="053875"/>
                </a:solidFill>
              </a:rPr>
              <a:t>Doenças crônicas</a:t>
            </a:r>
          </a:p>
          <a:p>
            <a:pPr marL="34925" lvl="1" indent="0" algn="just">
              <a:lnSpc>
                <a:spcPct val="150000"/>
              </a:lnSpc>
              <a:buNone/>
            </a:pPr>
            <a:endParaRPr lang="pt-BR" sz="2000" b="1" dirty="0" smtClean="0">
              <a:solidFill>
                <a:srgbClr val="053875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60931" y="44624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17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0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91072" y="126429"/>
            <a:ext cx="8784976" cy="926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Incentivos a </a:t>
            </a:r>
            <a:r>
              <a:rPr lang="pt-BR" sz="2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ações </a:t>
            </a:r>
            <a:r>
              <a:rPr lang="pt-BR" sz="25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específicas e estratégicas</a:t>
            </a:r>
            <a:endParaRPr lang="pt-BR" sz="25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467544" y="1124744"/>
          <a:ext cx="8208912" cy="4921744"/>
        </p:xfrm>
        <a:graphic>
          <a:graphicData uri="http://schemas.openxmlformats.org/drawingml/2006/table">
            <a:tbl>
              <a:tblPr firstRow="1" firstCol="1" bandRow="1"/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638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Prioritários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 Saúde na Hora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6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Informatização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8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Formação e residência médica e multiprofissional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638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Saúde Bucal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Saúde Bucal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6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6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Laboratório de Prótese Dentária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6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UOM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638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Promoção da Saúde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 Saúde na Escola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6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Academia de saúde 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638">
                <a:tc rowSpan="6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Especificidades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Consultório na Rua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6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Equipes </a:t>
                      </a:r>
                      <a:r>
                        <a:rPr lang="pt-BR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Ribeirinhas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26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UBS Fluviais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26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Microscopistas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26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Prisional 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26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Saúde do Adolescente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834554" y="54421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18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95536" y="50636"/>
            <a:ext cx="8352928" cy="926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InformatizaAPS 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13176" y="1117174"/>
            <a:ext cx="8235288" cy="53091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700" b="1" dirty="0" smtClean="0"/>
              <a:t>Conceito: </a:t>
            </a:r>
            <a:r>
              <a:rPr lang="pt-BR" sz="1700" dirty="0" smtClean="0"/>
              <a:t>fomento </a:t>
            </a:r>
            <a:r>
              <a:rPr lang="pt-BR" sz="1700" dirty="0"/>
              <a:t>à </a:t>
            </a:r>
            <a:r>
              <a:rPr lang="pt-BR" sz="1700" dirty="0" smtClean="0"/>
              <a:t>informatização por </a:t>
            </a:r>
            <a:r>
              <a:rPr lang="pt-BR" sz="1700" dirty="0"/>
              <a:t>meio de custeio para implantação e manutenção de prontuário </a:t>
            </a:r>
            <a:r>
              <a:rPr lang="pt-BR" sz="1700" dirty="0" smtClean="0"/>
              <a:t>eletrônico. </a:t>
            </a:r>
          </a:p>
          <a:p>
            <a:pPr algn="just"/>
            <a:endParaRPr lang="pt-BR" sz="1000" dirty="0" smtClean="0"/>
          </a:p>
          <a:p>
            <a:pPr marL="490950" lvl="1" indent="-285750" algn="just">
              <a:buFont typeface="Wingdings" charset="2"/>
              <a:buChar char="v"/>
            </a:pPr>
            <a:r>
              <a:rPr lang="pt-BR" sz="1700" dirty="0"/>
              <a:t>Contratação livre pelos municípios, que escolhem a solução mais adequada à sua realidade</a:t>
            </a:r>
          </a:p>
          <a:p>
            <a:pPr marL="490950" lvl="1" indent="-285750" algn="just">
              <a:buFont typeface="Wingdings" charset="2"/>
              <a:buChar char="v"/>
            </a:pPr>
            <a:r>
              <a:rPr lang="pt-BR" sz="1700" dirty="0"/>
              <a:t>Obrigação de envio de dados no formato e volume adequado para recebimento do custeio (aumento progressivo das exigências)</a:t>
            </a:r>
          </a:p>
          <a:p>
            <a:pPr marL="171450" indent="-171450" algn="just">
              <a:buFont typeface="Wingdings" charset="2"/>
              <a:buChar char="v"/>
            </a:pPr>
            <a:endParaRPr lang="pt-BR" sz="1000" b="1" dirty="0"/>
          </a:p>
          <a:p>
            <a:pPr algn="just"/>
            <a:r>
              <a:rPr lang="pt-BR" sz="1700" b="1" dirty="0" smtClean="0"/>
              <a:t>Benefício: </a:t>
            </a:r>
          </a:p>
          <a:p>
            <a:pPr algn="just"/>
            <a:endParaRPr lang="pt-BR" sz="1000" b="1" dirty="0" smtClean="0"/>
          </a:p>
          <a:p>
            <a:pPr marL="490950" lvl="1" indent="-285750" algn="just">
              <a:buFont typeface="Wingdings" charset="2"/>
              <a:buChar char="v"/>
            </a:pPr>
            <a:r>
              <a:rPr lang="pt-BR" sz="1700" dirty="0" smtClean="0"/>
              <a:t>Melhora nos registros: acompanhamento </a:t>
            </a:r>
            <a:r>
              <a:rPr lang="pt-BR" sz="1700" dirty="0"/>
              <a:t>contínuo em ótima granularidade das condições de saúde da população, com induções focadas (por grupo populacional e/ou região)</a:t>
            </a:r>
          </a:p>
          <a:p>
            <a:pPr marL="490950" lvl="1" indent="-285750" algn="just">
              <a:buFont typeface="Wingdings" charset="2"/>
              <a:buChar char="v"/>
            </a:pPr>
            <a:r>
              <a:rPr lang="pt-BR" sz="1700" dirty="0" smtClean="0"/>
              <a:t>Aumento da </a:t>
            </a:r>
            <a:r>
              <a:rPr lang="pt-BR" sz="1700" dirty="0"/>
              <a:t>produtividade e capacidade de acompanhar o </a:t>
            </a:r>
            <a:r>
              <a:rPr lang="pt-BR" sz="1700" dirty="0" smtClean="0"/>
              <a:t>indivíduo por equipes e gestores </a:t>
            </a:r>
          </a:p>
          <a:p>
            <a:pPr marL="490950" lvl="1" indent="-285750" algn="just">
              <a:buFont typeface="Wingdings" charset="2"/>
              <a:buChar char="v"/>
            </a:pPr>
            <a:r>
              <a:rPr lang="pt-BR" sz="1700" dirty="0"/>
              <a:t>Ministério hoje possui uma capacidade muito baixa de uso de dados secundários, necessitando de inquéritos e outras pesquisas com grande frequência</a:t>
            </a:r>
          </a:p>
          <a:p>
            <a:pPr algn="just"/>
            <a:endParaRPr lang="pt-BR" sz="1000" b="1" dirty="0" smtClean="0"/>
          </a:p>
          <a:p>
            <a:pPr algn="just"/>
            <a:r>
              <a:rPr lang="pt-BR" sz="1700" b="1" dirty="0" smtClean="0"/>
              <a:t>Valores de repasse: </a:t>
            </a:r>
          </a:p>
          <a:p>
            <a:pPr algn="just"/>
            <a:endParaRPr lang="pt-BR" sz="1000" b="1" dirty="0" smtClean="0"/>
          </a:p>
          <a:p>
            <a:pPr marL="490950" lvl="1" indent="-285750" algn="just">
              <a:buFont typeface="Wingdings" charset="2"/>
              <a:buChar char="v"/>
            </a:pPr>
            <a:r>
              <a:rPr lang="pt-BR" sz="1700" dirty="0" smtClean="0"/>
              <a:t>Custeio -  média de R</a:t>
            </a:r>
            <a:r>
              <a:rPr lang="pt-BR" sz="1700" dirty="0"/>
              <a:t>$ </a:t>
            </a:r>
            <a:r>
              <a:rPr lang="pt-BR" sz="1700" dirty="0" smtClean="0"/>
              <a:t>2.000,00/equipe (varia </a:t>
            </a:r>
            <a:r>
              <a:rPr lang="pt-BR" sz="1700" dirty="0" err="1" smtClean="0"/>
              <a:t>cfe</a:t>
            </a:r>
            <a:r>
              <a:rPr lang="pt-BR" sz="1700" dirty="0" smtClean="0"/>
              <a:t> caracterização do município)</a:t>
            </a:r>
          </a:p>
          <a:p>
            <a:pPr marL="490950" lvl="1" indent="-285750" algn="just">
              <a:buFont typeface="Wingdings" charset="2"/>
              <a:buChar char="v"/>
            </a:pPr>
            <a:r>
              <a:rPr lang="pt-BR" sz="1700" dirty="0" smtClean="0"/>
              <a:t>Incentivo de adesão e prazo de implantação – após piloto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96100" y="41355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19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268" y="533845"/>
            <a:ext cx="8520947" cy="840094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Calibri"/>
              </a:rPr>
              <a:t>Sumário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7269" y="1711644"/>
            <a:ext cx="8872454" cy="4328287"/>
          </a:xfrm>
        </p:spPr>
        <p:txBody>
          <a:bodyPr>
            <a:noAutofit/>
          </a:bodyPr>
          <a:lstStyle/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 smtClean="0"/>
              <a:t>SUS, APS </a:t>
            </a:r>
            <a:r>
              <a:rPr lang="pt-BR" sz="2400" b="1" dirty="0"/>
              <a:t>e os </a:t>
            </a:r>
            <a:r>
              <a:rPr lang="pt-BR" sz="2400" b="1" dirty="0" smtClean="0"/>
              <a:t>Princípios da Gestão SAPS</a:t>
            </a:r>
            <a:endParaRPr lang="pt-BR" sz="2400" b="1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 smtClean="0"/>
              <a:t>2. O </a:t>
            </a:r>
            <a:r>
              <a:rPr lang="pt-BR" sz="2400" b="1" dirty="0"/>
              <a:t>Novo Financiamento Federal </a:t>
            </a:r>
            <a:r>
              <a:rPr lang="pt-BR" sz="2400" b="1" dirty="0" smtClean="0"/>
              <a:t>da APS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/>
              <a:t>3</a:t>
            </a:r>
            <a:r>
              <a:rPr lang="pt-BR" sz="2400" b="1" dirty="0" smtClean="0"/>
              <a:t>. </a:t>
            </a:r>
            <a:r>
              <a:rPr lang="pt-BR" sz="2400" b="1" dirty="0"/>
              <a:t>Transição de </a:t>
            </a:r>
            <a:r>
              <a:rPr lang="pt-BR" sz="2400" b="1" dirty="0" smtClean="0"/>
              <a:t>modelos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/>
              <a:t>4</a:t>
            </a:r>
            <a:r>
              <a:rPr lang="pt-BR" sz="2400" b="1" dirty="0" smtClean="0"/>
              <a:t>. </a:t>
            </a:r>
            <a:r>
              <a:rPr lang="pt-BR" sz="2400" b="1" dirty="0"/>
              <a:t>Orçamento até </a:t>
            </a:r>
            <a:r>
              <a:rPr lang="pt-BR" sz="2400" b="1" dirty="0" smtClean="0"/>
              <a:t>2020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/>
              <a:t>5</a:t>
            </a:r>
            <a:r>
              <a:rPr lang="pt-BR" sz="2400" b="1" dirty="0" smtClean="0"/>
              <a:t>. Perspectivas Imediatas e de </a:t>
            </a:r>
            <a:r>
              <a:rPr lang="pt-BR" sz="2400" b="1" dirty="0"/>
              <a:t>C</a:t>
            </a:r>
            <a:r>
              <a:rPr lang="pt-BR" sz="2400" b="1" dirty="0" smtClean="0"/>
              <a:t>urto </a:t>
            </a:r>
            <a:r>
              <a:rPr lang="pt-BR" sz="2400" b="1" dirty="0"/>
              <a:t>P</a:t>
            </a:r>
            <a:r>
              <a:rPr lang="pt-BR" sz="2400" b="1" dirty="0" smtClean="0"/>
              <a:t>razo </a:t>
            </a:r>
            <a:endParaRPr lang="pt-BR" sz="2400" b="1" dirty="0"/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endParaRPr lang="pt-BR" sz="2400" b="1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t-BR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31FFF7-E74D-4991-A462-6113AF1D0853}"/>
              </a:ext>
            </a:extLst>
          </p:cNvPr>
          <p:cNvSpPr/>
          <p:nvPr/>
        </p:nvSpPr>
        <p:spPr>
          <a:xfrm>
            <a:off x="155184" y="1637593"/>
            <a:ext cx="8640960" cy="534108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636" tIns="23817" rIns="47636" bIns="238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38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915784" y="41289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2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4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95536" y="50636"/>
            <a:ext cx="8352928" cy="926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Residência na APS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6330" y="963494"/>
            <a:ext cx="7852493" cy="542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Conceito:</a:t>
            </a:r>
            <a:r>
              <a:rPr lang="pt-BR" dirty="0" smtClean="0"/>
              <a:t> é o custeio repassado aos municípios </a:t>
            </a:r>
            <a:r>
              <a:rPr lang="pt-BR" dirty="0"/>
              <a:t>que </a:t>
            </a:r>
            <a:r>
              <a:rPr lang="pt-BR" dirty="0" smtClean="0"/>
              <a:t>possuem Programa de Residência em </a:t>
            </a:r>
            <a:r>
              <a:rPr lang="pt-BR" dirty="0"/>
              <a:t>Medicina de Família e Comunidade e/ou Multiprofissional em Odontologia e Enfermagem na Saúde da </a:t>
            </a:r>
            <a:r>
              <a:rPr lang="pt-BR" dirty="0" smtClean="0"/>
              <a:t>Família</a:t>
            </a:r>
          </a:p>
          <a:p>
            <a:pPr algn="just"/>
            <a:endParaRPr lang="pt-BR" sz="1400" dirty="0"/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t-BR" dirty="0"/>
              <a:t>Para </a:t>
            </a:r>
            <a:r>
              <a:rPr lang="pt-BR" dirty="0" smtClean="0"/>
              <a:t>vagas de residentes </a:t>
            </a:r>
            <a:r>
              <a:rPr lang="pt-BR" dirty="0"/>
              <a:t>de 1º e 2º  </a:t>
            </a:r>
            <a:r>
              <a:rPr lang="pt-BR" dirty="0" smtClean="0"/>
              <a:t>anos </a:t>
            </a:r>
            <a:r>
              <a:rPr lang="pt-BR" dirty="0"/>
              <a:t>que compõe equipe </a:t>
            </a:r>
            <a:r>
              <a:rPr lang="pt-BR" dirty="0" err="1"/>
              <a:t>eSF</a:t>
            </a:r>
            <a:endParaRPr lang="pt-BR" dirty="0"/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t-BR" dirty="0" smtClean="0"/>
              <a:t>Necessária </a:t>
            </a:r>
            <a:r>
              <a:rPr lang="pt-BR" dirty="0"/>
              <a:t>adesão do município e credenciamento da </a:t>
            </a:r>
            <a:r>
              <a:rPr lang="pt-BR" dirty="0" smtClean="0"/>
              <a:t>SAPS</a:t>
            </a:r>
          </a:p>
          <a:p>
            <a:pPr algn="just"/>
            <a:endParaRPr lang="pt-BR" b="1" dirty="0"/>
          </a:p>
          <a:p>
            <a:pPr>
              <a:lnSpc>
                <a:spcPct val="120000"/>
              </a:lnSpc>
            </a:pPr>
            <a:r>
              <a:rPr lang="pt-BR" b="1" dirty="0" smtClean="0"/>
              <a:t>Benefício: 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t-BR" dirty="0" smtClean="0"/>
              <a:t>Ampliação da cobertura da Estratégia de Saúde da Família no Brasil </a:t>
            </a:r>
            <a:endParaRPr lang="pt-BR" dirty="0"/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t-BR" dirty="0" smtClean="0"/>
              <a:t>Qualificação da assistência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Valores de repasse:</a:t>
            </a:r>
          </a:p>
          <a:p>
            <a:pPr marL="800100" lvl="1" indent="-342900">
              <a:lnSpc>
                <a:spcPct val="120000"/>
              </a:lnSpc>
              <a:buFont typeface="Wingdings" charset="2"/>
              <a:buChar char="v"/>
            </a:pPr>
            <a:r>
              <a:rPr lang="pt-BR" dirty="0"/>
              <a:t>MFC: R$ 4.500,00 </a:t>
            </a:r>
            <a:r>
              <a:rPr lang="pt-BR" dirty="0" smtClean="0"/>
              <a:t>mensais por vaga de residente ocupada que compõem equipe ESF *</a:t>
            </a:r>
            <a:endParaRPr lang="pt-BR" dirty="0"/>
          </a:p>
          <a:p>
            <a:pPr marL="800100" lvl="1" indent="-342900">
              <a:lnSpc>
                <a:spcPct val="120000"/>
              </a:lnSpc>
              <a:buFont typeface="Wingdings" charset="2"/>
              <a:buChar char="v"/>
            </a:pPr>
            <a:r>
              <a:rPr lang="pt-BR" dirty="0" smtClean="0"/>
              <a:t>Enfermagem e Odontologia: </a:t>
            </a:r>
            <a:r>
              <a:rPr lang="pt-BR" dirty="0"/>
              <a:t>R$ 1.500,00 mensais por vaga de residente ocupada que compõem equipe </a:t>
            </a:r>
            <a:r>
              <a:rPr lang="pt-BR" dirty="0" smtClean="0"/>
              <a:t>ESF/SB </a:t>
            </a:r>
            <a:r>
              <a:rPr lang="pt-BR" dirty="0"/>
              <a:t>*</a:t>
            </a:r>
          </a:p>
          <a:p>
            <a:pPr lvl="1">
              <a:lnSpc>
                <a:spcPct val="120000"/>
              </a:lnSpc>
            </a:pPr>
            <a:endParaRPr lang="pt-BR" sz="700" dirty="0"/>
          </a:p>
          <a:p>
            <a:pPr>
              <a:lnSpc>
                <a:spcPct val="120000"/>
              </a:lnSpc>
            </a:pPr>
            <a:r>
              <a:rPr lang="pt-BR" dirty="0"/>
              <a:t>* Além </a:t>
            </a:r>
            <a:r>
              <a:rPr lang="pt-BR" dirty="0" smtClean="0"/>
              <a:t>do valor da bolsa</a:t>
            </a:r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96100" y="41355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20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9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67544" y="85804"/>
            <a:ext cx="8676455" cy="926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Síntese dos resultados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860930" y="67731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21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6E483221-2AEA-4675-A3B4-3DDDAD6BC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783" y="1268760"/>
            <a:ext cx="7992887" cy="3918702"/>
          </a:xfrm>
        </p:spPr>
        <p:txBody>
          <a:bodyPr>
            <a:normAutofit/>
          </a:bodyPr>
          <a:lstStyle/>
          <a:p>
            <a:pPr lvl="0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Ganho 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Maior parte dos municípios apresenta ganho com o novo modelo 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Ganho total na ordem de 2,6 bilhões de reais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Corresponde a 12% do Orçamento 2020 da SAPS </a:t>
            </a:r>
          </a:p>
          <a:p>
            <a:pPr lvl="0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Perda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Parcela mínima dos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municípios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apresenta perda com o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novo modelo 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Perda total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na ordem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de 290 milhões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de reais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Corresponde a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1,5%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do Orçamento 2020 da SAPS 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pt-BR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268" y="533845"/>
            <a:ext cx="8520947" cy="840094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Calibri"/>
              </a:rPr>
              <a:t>Sumário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7269" y="1711644"/>
            <a:ext cx="8872454" cy="4328287"/>
          </a:xfrm>
        </p:spPr>
        <p:txBody>
          <a:bodyPr>
            <a:noAutofit/>
          </a:bodyPr>
          <a:lstStyle/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 smtClean="0"/>
              <a:t>SUS, APS </a:t>
            </a:r>
            <a:r>
              <a:rPr lang="pt-BR" sz="2400" b="1" dirty="0"/>
              <a:t>e os </a:t>
            </a:r>
            <a:r>
              <a:rPr lang="pt-BR" sz="2400" b="1" dirty="0" smtClean="0"/>
              <a:t>Princípios da Gestão SAPS</a:t>
            </a:r>
            <a:endParaRPr lang="pt-BR" sz="2400" b="1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 smtClean="0"/>
              <a:t>2. O </a:t>
            </a:r>
            <a:r>
              <a:rPr lang="pt-BR" sz="2400" b="1" dirty="0"/>
              <a:t>Novo Financiamento Federal </a:t>
            </a:r>
            <a:r>
              <a:rPr lang="pt-BR" sz="2400" b="1" dirty="0" smtClean="0"/>
              <a:t>da APS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/>
              <a:t>3</a:t>
            </a:r>
            <a:r>
              <a:rPr lang="pt-BR" sz="2400" b="1" dirty="0" smtClean="0"/>
              <a:t>. </a:t>
            </a:r>
            <a:r>
              <a:rPr lang="pt-BR" sz="2400" b="1" dirty="0"/>
              <a:t>Transição de </a:t>
            </a:r>
            <a:r>
              <a:rPr lang="pt-BR" sz="2400" b="1" dirty="0" smtClean="0"/>
              <a:t>modelos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/>
              <a:t>4</a:t>
            </a:r>
            <a:r>
              <a:rPr lang="pt-BR" sz="2400" b="1" dirty="0" smtClean="0"/>
              <a:t>. </a:t>
            </a:r>
            <a:r>
              <a:rPr lang="pt-BR" sz="2400" b="1" dirty="0"/>
              <a:t>Orçamento até </a:t>
            </a:r>
            <a:r>
              <a:rPr lang="pt-BR" sz="2400" b="1" dirty="0" smtClean="0"/>
              <a:t>2020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/>
              <a:t>5</a:t>
            </a:r>
            <a:r>
              <a:rPr lang="pt-BR" sz="2400" b="1" dirty="0" smtClean="0"/>
              <a:t>. Perspectivas Imediatas e de </a:t>
            </a:r>
            <a:r>
              <a:rPr lang="pt-BR" sz="2400" b="1" dirty="0"/>
              <a:t>C</a:t>
            </a:r>
            <a:r>
              <a:rPr lang="pt-BR" sz="2400" b="1" dirty="0" smtClean="0"/>
              <a:t>urto </a:t>
            </a:r>
            <a:r>
              <a:rPr lang="pt-BR" sz="2400" b="1" dirty="0"/>
              <a:t>P</a:t>
            </a:r>
            <a:r>
              <a:rPr lang="pt-BR" sz="2400" b="1" dirty="0" smtClean="0"/>
              <a:t>razo </a:t>
            </a:r>
            <a:endParaRPr lang="pt-BR" sz="2400" b="1" dirty="0"/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endParaRPr lang="pt-BR" sz="2400" b="1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t-BR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31FFF7-E74D-4991-A462-6113AF1D0853}"/>
              </a:ext>
            </a:extLst>
          </p:cNvPr>
          <p:cNvSpPr/>
          <p:nvPr/>
        </p:nvSpPr>
        <p:spPr>
          <a:xfrm>
            <a:off x="155184" y="2885917"/>
            <a:ext cx="8640960" cy="534108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636" tIns="23817" rIns="47636" bIns="238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38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915784" y="41289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22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3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95536" y="50636"/>
            <a:ext cx="8352928" cy="926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Transição de modelos 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13176" y="925784"/>
            <a:ext cx="8136904" cy="5324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endParaRPr lang="pt-BR" sz="2000" dirty="0" smtClean="0"/>
          </a:p>
          <a:p>
            <a:r>
              <a:rPr lang="pt-BR" sz="2000" b="1" dirty="0"/>
              <a:t>1</a:t>
            </a:r>
            <a:r>
              <a:rPr lang="pt-BR" sz="2000" b="1" dirty="0" smtClean="0"/>
              <a:t>. </a:t>
            </a:r>
            <a:r>
              <a:rPr lang="pt-BR" sz="2000" b="1" dirty="0"/>
              <a:t>Municípios que </a:t>
            </a:r>
            <a:r>
              <a:rPr lang="pt-BR" sz="2000" b="1" dirty="0" smtClean="0"/>
              <a:t>ganham na simulação da </a:t>
            </a:r>
            <a:r>
              <a:rPr lang="pt-BR" sz="2000" b="1" dirty="0"/>
              <a:t>mudança </a:t>
            </a:r>
            <a:endParaRPr lang="pt-BR" sz="2000" b="1" dirty="0" smtClean="0"/>
          </a:p>
          <a:p>
            <a:pPr lvl="1"/>
            <a:r>
              <a:rPr lang="pt-BR" sz="2000" b="1" dirty="0" smtClean="0">
                <a:solidFill>
                  <a:schemeClr val="accent4"/>
                </a:solidFill>
              </a:rPr>
              <a:t>&gt;&gt; </a:t>
            </a:r>
            <a:r>
              <a:rPr lang="pt-BR" sz="2000" b="1" dirty="0">
                <a:solidFill>
                  <a:schemeClr val="accent4"/>
                </a:solidFill>
              </a:rPr>
              <a:t>Em 2020 já vale o novo modelo</a:t>
            </a:r>
            <a:endParaRPr lang="pt-BR" sz="2000" b="1" dirty="0"/>
          </a:p>
          <a:p>
            <a:pPr lvl="1"/>
            <a:endParaRPr lang="pt-BR" sz="2000" dirty="0" smtClean="0"/>
          </a:p>
          <a:p>
            <a:pPr marL="800100" lvl="1" indent="-342900">
              <a:buFont typeface="+mj-lt"/>
              <a:buAutoNum type="alphaLcParenR"/>
            </a:pPr>
            <a:r>
              <a:rPr lang="pt-BR" sz="2000" b="1" dirty="0" smtClean="0"/>
              <a:t>Capitação ponderada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Receberão 100% do recurso (como se todos os usuários estivessem cadastrados) por </a:t>
            </a:r>
            <a:r>
              <a:rPr lang="pt-BR" sz="2000" b="1" dirty="0" smtClean="0"/>
              <a:t>4 meses </a:t>
            </a:r>
            <a:r>
              <a:rPr lang="pt-BR" sz="2000" dirty="0" smtClean="0"/>
              <a:t>(1º quadrimestre)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A partir do 2º quadrimestre receberão pelos cadastrados alcançados</a:t>
            </a:r>
          </a:p>
          <a:p>
            <a:pPr marL="800100" lvl="1" indent="-342900">
              <a:buFont typeface="+mj-lt"/>
              <a:buAutoNum type="alphaLcParenR"/>
            </a:pPr>
            <a:r>
              <a:rPr lang="pt-BR" sz="2000" b="1" dirty="0" smtClean="0"/>
              <a:t>Incentivo per capita de transição </a:t>
            </a:r>
            <a:endParaRPr lang="pt-BR" sz="2000" b="1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Valor fixo de base populacional (IBGE 2019) por 12 meses</a:t>
            </a:r>
          </a:p>
          <a:p>
            <a:pPr marL="800100" lvl="1" indent="-342900">
              <a:buFont typeface="+mj-lt"/>
              <a:buAutoNum type="alphaLcParenR"/>
            </a:pPr>
            <a:r>
              <a:rPr lang="pt-BR" sz="2000" b="1" dirty="0" smtClean="0"/>
              <a:t>Pagamento por desempenho </a:t>
            </a:r>
            <a:endParaRPr lang="pt-BR" sz="2000" b="1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Receberão valor de acordo com a certificação do 3º ciclo do PMAQ por </a:t>
            </a:r>
            <a:r>
              <a:rPr lang="pt-BR" sz="2000" b="1" dirty="0" smtClean="0"/>
              <a:t>8 meses </a:t>
            </a:r>
            <a:r>
              <a:rPr lang="pt-BR" sz="2000" dirty="0" smtClean="0"/>
              <a:t>(até o 2º quadrimestre)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000" dirty="0"/>
              <a:t>A partir do </a:t>
            </a:r>
            <a:r>
              <a:rPr lang="pt-BR" sz="2000" dirty="0" smtClean="0"/>
              <a:t>3º </a:t>
            </a:r>
            <a:r>
              <a:rPr lang="pt-BR" sz="2000" dirty="0"/>
              <a:t>quadrimestre </a:t>
            </a:r>
            <a:r>
              <a:rPr lang="pt-BR" sz="2000" dirty="0" smtClean="0"/>
              <a:t>receberão </a:t>
            </a:r>
            <a:r>
              <a:rPr lang="pt-BR" sz="2000" dirty="0"/>
              <a:t>pelos </a:t>
            </a:r>
            <a:r>
              <a:rPr lang="pt-BR" sz="2000" dirty="0" smtClean="0"/>
              <a:t>resultados dos indicadores alcançados. Neste momento, vale para todos as equipes implantadas. </a:t>
            </a:r>
            <a:endParaRPr lang="pt-BR" sz="2000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96100" y="41355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23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3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95536" y="50636"/>
            <a:ext cx="8352928" cy="926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Transição de modelos 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9552" y="1336982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pt-BR" sz="2000" b="1" dirty="0" smtClean="0"/>
              <a:t>2. Municípios que perdem na simulação da mudança</a:t>
            </a:r>
          </a:p>
          <a:p>
            <a:pPr>
              <a:spcAft>
                <a:spcPts val="1800"/>
              </a:spcAft>
            </a:pPr>
            <a:endParaRPr lang="pt-BR" sz="20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As perdas serão compensadas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Receberão valor máximo de 2019 por </a:t>
            </a:r>
            <a:r>
              <a:rPr lang="pt-BR" sz="2000" b="1" dirty="0" smtClean="0"/>
              <a:t>12 meses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Os municípios poderão mudar para o novo modelo a qualquer momento em 2020</a:t>
            </a:r>
          </a:p>
          <a:p>
            <a:pPr lvl="1"/>
            <a:endParaRPr lang="pt-BR" sz="2000" dirty="0" smtClean="0"/>
          </a:p>
          <a:p>
            <a:pPr>
              <a:spcBef>
                <a:spcPts val="1800"/>
              </a:spcBef>
            </a:pPr>
            <a:r>
              <a:rPr lang="pt-BR" sz="2000" b="1" dirty="0" smtClean="0">
                <a:solidFill>
                  <a:schemeClr val="accent4"/>
                </a:solidFill>
              </a:rPr>
              <a:t>&gt;&gt; Ou seja, receberão </a:t>
            </a:r>
            <a:r>
              <a:rPr lang="pt-BR" sz="2000" b="1" dirty="0">
                <a:solidFill>
                  <a:schemeClr val="accent4"/>
                </a:solidFill>
              </a:rPr>
              <a:t>em 2020 de acordo com modelo anterior</a:t>
            </a:r>
          </a:p>
          <a:p>
            <a:pPr>
              <a:spcBef>
                <a:spcPts val="1800"/>
              </a:spcBef>
            </a:pPr>
            <a:endParaRPr lang="pt-BR" sz="2000" b="1" dirty="0" smtClean="0"/>
          </a:p>
        </p:txBody>
      </p:sp>
      <p:cxnSp>
        <p:nvCxnSpPr>
          <p:cNvPr id="6" name="Conector reto 5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87308" y="50636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24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6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268" y="533845"/>
            <a:ext cx="8520947" cy="840094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Calibri"/>
              </a:rPr>
              <a:t>Sumário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7269" y="1711644"/>
            <a:ext cx="8872454" cy="4328287"/>
          </a:xfrm>
        </p:spPr>
        <p:txBody>
          <a:bodyPr>
            <a:noAutofit/>
          </a:bodyPr>
          <a:lstStyle/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 smtClean="0"/>
              <a:t>SUS, APS </a:t>
            </a:r>
            <a:r>
              <a:rPr lang="pt-BR" sz="2400" b="1" dirty="0"/>
              <a:t>e os </a:t>
            </a:r>
            <a:r>
              <a:rPr lang="pt-BR" sz="2400" b="1" dirty="0" smtClean="0"/>
              <a:t>Princípios da Gestão SAPS</a:t>
            </a:r>
            <a:endParaRPr lang="pt-BR" sz="2400" b="1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 smtClean="0"/>
              <a:t>2. O </a:t>
            </a:r>
            <a:r>
              <a:rPr lang="pt-BR" sz="2400" b="1" dirty="0"/>
              <a:t>Novo Financiamento Federal </a:t>
            </a:r>
            <a:r>
              <a:rPr lang="pt-BR" sz="2400" b="1" dirty="0" smtClean="0"/>
              <a:t>da APS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/>
              <a:t>3</a:t>
            </a:r>
            <a:r>
              <a:rPr lang="pt-BR" sz="2400" b="1" dirty="0" smtClean="0"/>
              <a:t>. </a:t>
            </a:r>
            <a:r>
              <a:rPr lang="pt-BR" sz="2400" b="1" dirty="0"/>
              <a:t>Transição de </a:t>
            </a:r>
            <a:r>
              <a:rPr lang="pt-BR" sz="2400" b="1" dirty="0" smtClean="0"/>
              <a:t>modelos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/>
              <a:t>4</a:t>
            </a:r>
            <a:r>
              <a:rPr lang="pt-BR" sz="2400" b="1" dirty="0" smtClean="0"/>
              <a:t>. </a:t>
            </a:r>
            <a:r>
              <a:rPr lang="pt-BR" sz="2400" b="1" dirty="0"/>
              <a:t>Orçamento até </a:t>
            </a:r>
            <a:r>
              <a:rPr lang="pt-BR" sz="2400" b="1" dirty="0" smtClean="0"/>
              <a:t>2020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/>
              <a:t>5</a:t>
            </a:r>
            <a:r>
              <a:rPr lang="pt-BR" sz="2400" b="1" dirty="0" smtClean="0"/>
              <a:t>. Perspectivas Imediatas e de </a:t>
            </a:r>
            <a:r>
              <a:rPr lang="pt-BR" sz="2400" b="1" dirty="0"/>
              <a:t>C</a:t>
            </a:r>
            <a:r>
              <a:rPr lang="pt-BR" sz="2400" b="1" dirty="0" smtClean="0"/>
              <a:t>urto </a:t>
            </a:r>
            <a:r>
              <a:rPr lang="pt-BR" sz="2400" b="1" dirty="0"/>
              <a:t>P</a:t>
            </a:r>
            <a:r>
              <a:rPr lang="pt-BR" sz="2400" b="1" dirty="0" smtClean="0"/>
              <a:t>razo </a:t>
            </a:r>
            <a:endParaRPr lang="pt-BR" sz="2400" b="1" dirty="0"/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endParaRPr lang="pt-BR" sz="2400" b="1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t-BR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31FFF7-E74D-4991-A462-6113AF1D0853}"/>
              </a:ext>
            </a:extLst>
          </p:cNvPr>
          <p:cNvSpPr/>
          <p:nvPr/>
        </p:nvSpPr>
        <p:spPr>
          <a:xfrm>
            <a:off x="155184" y="3475002"/>
            <a:ext cx="8640960" cy="534108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636" tIns="23817" rIns="47636" bIns="238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38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915784" y="41289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25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93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95536" y="-99392"/>
            <a:ext cx="7886700" cy="9263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Expectativa do Orçamento 2020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467544" y="620688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852138" y="49171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26</a:t>
            </a:fld>
            <a:endParaRPr lang="en-US">
              <a:solidFill>
                <a:schemeClr val="accent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036998"/>
              </p:ext>
            </p:extLst>
          </p:nvPr>
        </p:nvGraphicFramePr>
        <p:xfrm>
          <a:off x="467545" y="826915"/>
          <a:ext cx="8208912" cy="5359373"/>
        </p:xfrm>
        <a:graphic>
          <a:graphicData uri="http://schemas.openxmlformats.org/drawingml/2006/table">
            <a:tbl>
              <a:tblPr/>
              <a:tblGrid>
                <a:gridCol w="2011886">
                  <a:extLst>
                    <a:ext uri="{9D8B030D-6E8A-4147-A177-3AD203B41FA5}">
                      <a16:colId xmlns:a16="http://schemas.microsoft.com/office/drawing/2014/main" val="2722917982"/>
                    </a:ext>
                  </a:extLst>
                </a:gridCol>
                <a:gridCol w="691882">
                  <a:extLst>
                    <a:ext uri="{9D8B030D-6E8A-4147-A177-3AD203B41FA5}">
                      <a16:colId xmlns:a16="http://schemas.microsoft.com/office/drawing/2014/main" val="3075403365"/>
                    </a:ext>
                  </a:extLst>
                </a:gridCol>
                <a:gridCol w="2086487">
                  <a:extLst>
                    <a:ext uri="{9D8B030D-6E8A-4147-A177-3AD203B41FA5}">
                      <a16:colId xmlns:a16="http://schemas.microsoft.com/office/drawing/2014/main" val="2986374664"/>
                    </a:ext>
                  </a:extLst>
                </a:gridCol>
                <a:gridCol w="1345223">
                  <a:extLst>
                    <a:ext uri="{9D8B030D-6E8A-4147-A177-3AD203B41FA5}">
                      <a16:colId xmlns:a16="http://schemas.microsoft.com/office/drawing/2014/main" val="1901148744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870340037"/>
                    </a:ext>
                  </a:extLst>
                </a:gridCol>
                <a:gridCol w="369277">
                  <a:extLst>
                    <a:ext uri="{9D8B030D-6E8A-4147-A177-3AD203B41FA5}">
                      <a16:colId xmlns:a16="http://schemas.microsoft.com/office/drawing/2014/main" val="192116821"/>
                    </a:ext>
                  </a:extLst>
                </a:gridCol>
                <a:gridCol w="455649">
                  <a:extLst>
                    <a:ext uri="{9D8B030D-6E8A-4147-A177-3AD203B41FA5}">
                      <a16:colId xmlns:a16="http://schemas.microsoft.com/office/drawing/2014/main" val="1588917393"/>
                    </a:ext>
                  </a:extLst>
                </a:gridCol>
              </a:tblGrid>
              <a:tr h="16076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Quadro de análise do financiamento atual e estimativas do custeio do novo financiamento da Atenção Primária à Saúdemudanças no financiamento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270792"/>
                  </a:ext>
                </a:extLst>
              </a:tr>
              <a:tr h="2078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Novos critérios de alocação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Estratégias e Programas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∆V%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∆H%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111424"/>
                  </a:ext>
                </a:extLst>
              </a:tr>
              <a:tr h="16076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Capitação ponderada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Incentivo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per capita de transição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(A)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$ 1.250.000.000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1.250.000.000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77303"/>
                  </a:ext>
                </a:extLst>
              </a:tr>
              <a:tr h="1607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Capitação ponderada (B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8.827.779.352 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9.434.562.796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854052"/>
                  </a:ext>
                </a:extLst>
              </a:tr>
              <a:tr h="1607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Capitação ponderada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 = A + B)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10.077.779.352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10.684.562.796 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581361"/>
                  </a:ext>
                </a:extLst>
              </a:tr>
              <a:tr h="16076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Pagamento por Desempenho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Transição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Pagamento por desempenho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R$ 1.970.672.081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1.365.888.397 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276181"/>
                  </a:ext>
                </a:extLst>
              </a:tr>
              <a:tr h="1607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Pagamento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por desempenho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(E)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500.000.000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712098"/>
                  </a:ext>
                </a:extLst>
              </a:tr>
              <a:tr h="1607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 - PAGAMENTO POR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DESEMPENHO</a:t>
                      </a:r>
                    </a:p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(F = D + E)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1.970.672.081 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1.865.888.397 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113074"/>
                  </a:ext>
                </a:extLst>
              </a:tr>
              <a:tr h="160766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Incentivos para programas específicos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Equipe de Saúde Bucal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860.876.630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$ 907.443.525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218395"/>
                  </a:ext>
                </a:extLst>
              </a:tr>
              <a:tr h="1607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Informatização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385.000.000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523.156.800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654913"/>
                  </a:ext>
                </a:extLst>
              </a:tr>
              <a:tr h="1607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Especialidades Odontológicas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R$ 233.574.600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237.815.336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066873"/>
                  </a:ext>
                </a:extLst>
              </a:tr>
              <a:tr h="1607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Incentivo aos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municípios com Residência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162.931.500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017988"/>
                  </a:ext>
                </a:extLst>
              </a:tr>
              <a:tr h="1607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Laboratório Regional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Prótese Dentária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205.245.000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271.770.000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060548"/>
                  </a:ext>
                </a:extLst>
              </a:tr>
              <a:tr h="1607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Saúde Na Hora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171.323.750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505.579.138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995372"/>
                  </a:ext>
                </a:extLst>
              </a:tr>
              <a:tr h="1607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Equipe de Atenção Básica Prisional 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86.852.950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110.358.875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706829"/>
                  </a:ext>
                </a:extLst>
              </a:tr>
              <a:tr h="1607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Saúde na Escola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89.358.679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89.358.679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233238"/>
                  </a:ext>
                </a:extLst>
              </a:tr>
              <a:tr h="1607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Equipe de Consultório na Rua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53.586.800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55.008.000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089043"/>
                  </a:ext>
                </a:extLst>
              </a:tr>
              <a:tr h="1607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Academia da Saúde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49.986.000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55.000.000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393649"/>
                  </a:ext>
                </a:extLst>
              </a:tr>
              <a:tr h="1607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Equipes de SF Ribeirinhas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33.772.065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33.772.065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045147"/>
                  </a:ext>
                </a:extLst>
              </a:tr>
              <a:tr h="1607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UBS Fluvial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22.790.000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31.800.000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906450"/>
                  </a:ext>
                </a:extLst>
              </a:tr>
              <a:tr h="1607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Unidade Odontológica Móvel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8.817.120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8.817.120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120409"/>
                  </a:ext>
                </a:extLst>
              </a:tr>
              <a:tr h="1607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Microscopistas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8.450.000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9.464.000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695861"/>
                  </a:ext>
                </a:extLst>
              </a:tr>
              <a:tr h="1607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Saúde Do Adolescente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8.221.282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9.063.971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065430"/>
                  </a:ext>
                </a:extLst>
              </a:tr>
              <a:tr h="16076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 - INCENTIVO (G)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2.217.854.876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3.011.339.009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676343"/>
                  </a:ext>
                </a:extLst>
              </a:tr>
              <a:tr h="1607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Provimento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Agentes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Comunitários de Saúde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4.121.410.000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4.845.859.200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821707"/>
                  </a:ext>
                </a:extLst>
              </a:tr>
              <a:tr h="16076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 - PROVIMENTO (H)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4.121.410.000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4.845.859.200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340575"/>
                  </a:ext>
                </a:extLst>
              </a:tr>
              <a:tr h="16076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GERAL NOVO FINANCIAMENTO (I = C + F + G + H)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18.387.716.309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20.407.649.402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696550"/>
                  </a:ext>
                </a:extLst>
              </a:tr>
              <a:tr h="8882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69" marR="4369" marT="43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69" marR="4369" marT="43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69" marR="4369" marT="43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69" marR="4369" marT="43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69" marR="4369" marT="43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69" marR="4369" marT="43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031771"/>
                  </a:ext>
                </a:extLst>
              </a:tr>
              <a:tr h="124349">
                <a:tc gridSpan="4"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Percentual P4P (J = F / I * 100)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9,14%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69" marR="4369" marT="43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69" marR="4369" marT="43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41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47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4013" y="322246"/>
            <a:ext cx="877597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Expectativa do Orçamento APS </a:t>
            </a:r>
            <a:r>
              <a:rPr lang="pt-BR" altLang="pt-BR" sz="3200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2020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00696" y="70530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27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7" name="Imagem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0" t="91735" r="24648"/>
          <a:stretch/>
        </p:blipFill>
        <p:spPr bwMode="auto">
          <a:xfrm>
            <a:off x="2381567" y="5803799"/>
            <a:ext cx="4380865" cy="431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2" name="Conector reto 21"/>
          <p:cNvCxnSpPr/>
          <p:nvPr/>
        </p:nvCxnSpPr>
        <p:spPr>
          <a:xfrm>
            <a:off x="467544" y="871548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5937" r="47029" b="6943"/>
          <a:stretch/>
        </p:blipFill>
        <p:spPr>
          <a:xfrm>
            <a:off x="1388540" y="1084010"/>
            <a:ext cx="5669486" cy="473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268" y="533845"/>
            <a:ext cx="8520947" cy="840094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Calibri"/>
              </a:rPr>
              <a:t>Sumário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7269" y="1711644"/>
            <a:ext cx="8872454" cy="4328287"/>
          </a:xfrm>
        </p:spPr>
        <p:txBody>
          <a:bodyPr>
            <a:noAutofit/>
          </a:bodyPr>
          <a:lstStyle/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 smtClean="0"/>
              <a:t>SUS, APS </a:t>
            </a:r>
            <a:r>
              <a:rPr lang="pt-BR" sz="2400" b="1" dirty="0"/>
              <a:t>e os </a:t>
            </a:r>
            <a:r>
              <a:rPr lang="pt-BR" sz="2400" b="1" dirty="0" smtClean="0"/>
              <a:t>Princípios da Gestão SAPS</a:t>
            </a:r>
            <a:endParaRPr lang="pt-BR" sz="2400" b="1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 smtClean="0"/>
              <a:t>2. O </a:t>
            </a:r>
            <a:r>
              <a:rPr lang="pt-BR" sz="2400" b="1" dirty="0"/>
              <a:t>Novo Financiamento Federal </a:t>
            </a:r>
            <a:r>
              <a:rPr lang="pt-BR" sz="2400" b="1" dirty="0" smtClean="0"/>
              <a:t>da APS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/>
              <a:t>3</a:t>
            </a:r>
            <a:r>
              <a:rPr lang="pt-BR" sz="2400" b="1" dirty="0" smtClean="0"/>
              <a:t>. </a:t>
            </a:r>
            <a:r>
              <a:rPr lang="pt-BR" sz="2400" b="1" dirty="0"/>
              <a:t>Transição de </a:t>
            </a:r>
            <a:r>
              <a:rPr lang="pt-BR" sz="2400" b="1" dirty="0" smtClean="0"/>
              <a:t>modelos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/>
              <a:t>4</a:t>
            </a:r>
            <a:r>
              <a:rPr lang="pt-BR" sz="2400" b="1" dirty="0" smtClean="0"/>
              <a:t>. </a:t>
            </a:r>
            <a:r>
              <a:rPr lang="pt-BR" sz="2400" b="1" dirty="0"/>
              <a:t>Orçamento até </a:t>
            </a:r>
            <a:r>
              <a:rPr lang="pt-BR" sz="2400" b="1" dirty="0" smtClean="0"/>
              <a:t>2020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/>
              <a:t>5</a:t>
            </a:r>
            <a:r>
              <a:rPr lang="pt-BR" sz="2400" b="1" dirty="0" smtClean="0"/>
              <a:t>. Perspectivas Imediatas e de </a:t>
            </a:r>
            <a:r>
              <a:rPr lang="pt-BR" sz="2400" b="1" dirty="0"/>
              <a:t>C</a:t>
            </a:r>
            <a:r>
              <a:rPr lang="pt-BR" sz="2400" b="1" dirty="0" smtClean="0"/>
              <a:t>urto </a:t>
            </a:r>
            <a:r>
              <a:rPr lang="pt-BR" sz="2400" b="1" dirty="0"/>
              <a:t>P</a:t>
            </a:r>
            <a:r>
              <a:rPr lang="pt-BR" sz="2400" b="1" dirty="0" smtClean="0"/>
              <a:t>razo </a:t>
            </a:r>
            <a:endParaRPr lang="pt-BR" sz="2400" b="1" dirty="0"/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endParaRPr lang="pt-BR" sz="2400" b="1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t-BR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31FFF7-E74D-4991-A462-6113AF1D0853}"/>
              </a:ext>
            </a:extLst>
          </p:cNvPr>
          <p:cNvSpPr/>
          <p:nvPr/>
        </p:nvSpPr>
        <p:spPr>
          <a:xfrm>
            <a:off x="155184" y="4081673"/>
            <a:ext cx="8640960" cy="534108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636" tIns="23817" rIns="47636" bIns="238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38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915784" y="41289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28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3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95536" y="111599"/>
            <a:ext cx="8352928" cy="926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Equipe de apoio do Novo Financiamento  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49378" y="1042743"/>
            <a:ext cx="8516524" cy="5170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Conceito: 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v"/>
            </a:pPr>
            <a:r>
              <a:rPr lang="pt-BR" sz="2000" dirty="0" smtClean="0"/>
              <a:t>Equipe SAPS exclusiva para tirar dúvidas de gestores e profissionais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v"/>
            </a:pPr>
            <a:r>
              <a:rPr lang="pt-BR" sz="2000" dirty="0" smtClean="0"/>
              <a:t>Mesmo técnico responde para determinado estado/município (referência)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v"/>
            </a:pPr>
            <a:r>
              <a:rPr lang="pt-BR" sz="2000" dirty="0" smtClean="0"/>
              <a:t>Técnicos com disponibilidade para viagens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v"/>
            </a:pPr>
            <a:r>
              <a:rPr lang="pt-BR" sz="2000" dirty="0" smtClean="0"/>
              <a:t>Atenção prioritária aos munícipios que perdem na mudança</a:t>
            </a:r>
          </a:p>
          <a:p>
            <a:endParaRPr lang="pt-BR" sz="2000" b="1" dirty="0" smtClean="0"/>
          </a:p>
          <a:p>
            <a:r>
              <a:rPr lang="pt-BR" sz="2000" b="1" dirty="0" smtClean="0"/>
              <a:t>Benefícios: 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v"/>
            </a:pPr>
            <a:r>
              <a:rPr lang="pt-BR" sz="2000" dirty="0" smtClean="0"/>
              <a:t>Suporte para compreensão dos indicadores, da capitação e mecanismos de monitoramento 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v"/>
            </a:pPr>
            <a:r>
              <a:rPr lang="pt-BR" sz="2000" dirty="0" smtClean="0"/>
              <a:t>Apoio para as mudanças visando melhoria do desempenho 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v"/>
            </a:pPr>
            <a:r>
              <a:rPr lang="pt-BR" sz="2000" dirty="0" smtClean="0"/>
              <a:t>Ganho de autonomia no médio prazo</a:t>
            </a:r>
            <a:endParaRPr lang="pt-BR" sz="2000" b="1" dirty="0" smtClean="0"/>
          </a:p>
        </p:txBody>
      </p:sp>
      <p:cxnSp>
        <p:nvCxnSpPr>
          <p:cNvPr id="6" name="Conector reto 5"/>
          <p:cNvCxnSpPr/>
          <p:nvPr/>
        </p:nvCxnSpPr>
        <p:spPr>
          <a:xfrm>
            <a:off x="467544" y="871548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96100" y="41355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29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95536" y="50636"/>
            <a:ext cx="8352928" cy="926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Princípios da Gestão SAPS: ESF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9552" y="1327141"/>
            <a:ext cx="813690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pt-BR" sz="2400" b="1" dirty="0" smtClean="0"/>
              <a:t>Fortalecer a Estratégia Saúde da Família para alcançar: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t-BR" sz="2400" b="1" dirty="0" smtClean="0"/>
              <a:t>SUS centrado nas Pessoas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t-BR" sz="2400" b="1" dirty="0" smtClean="0"/>
              <a:t>APS Forte, Atributos Fortes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t-BR" sz="2400" b="1" dirty="0" smtClean="0"/>
              <a:t>APS Forte, Financiamento Forte da APS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t-BR" sz="2400" b="1" dirty="0" smtClean="0"/>
              <a:t>Transparência, Monitoramento e Avaliação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t-BR" sz="2400" b="1" dirty="0" smtClean="0"/>
              <a:t>Autonomia e Flexibilidade Gestor Municipal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t-BR" sz="2400" b="1" dirty="0" smtClean="0"/>
              <a:t>Ciência e Tecnologia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t-BR" sz="2400" b="1" dirty="0" smtClean="0"/>
              <a:t>Equidade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87308" y="50636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3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2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95536" y="120972"/>
            <a:ext cx="8352928" cy="926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Equipes de Atenção Primária e Saúde Bucal 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13176" y="1117174"/>
            <a:ext cx="813690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Conceito: </a:t>
            </a:r>
            <a:r>
              <a:rPr lang="pt-BR" dirty="0" smtClean="0"/>
              <a:t>são equipes de 20h ou 30h semanais que devem observar os atributos essenciais de APS e às diretrizes da PNAB </a:t>
            </a:r>
          </a:p>
          <a:p>
            <a:endParaRPr lang="pt-BR" sz="800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t-BR" b="1" dirty="0" smtClean="0"/>
              <a:t>Equipe de Atenção Primária</a:t>
            </a:r>
            <a:r>
              <a:rPr lang="pt-BR" dirty="0" smtClean="0"/>
              <a:t>: médico e enfermeiro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t-BR" b="1" dirty="0" smtClean="0"/>
              <a:t>Equipe de Saúde Bucal</a:t>
            </a:r>
            <a:r>
              <a:rPr lang="pt-BR" dirty="0" smtClean="0"/>
              <a:t>: cirurgião-dentista e auxiliar ou técnico em saúde bucal </a:t>
            </a:r>
            <a:endParaRPr lang="pt-BR" dirty="0"/>
          </a:p>
          <a:p>
            <a:endParaRPr lang="pt-BR" b="1" dirty="0"/>
          </a:p>
          <a:p>
            <a:r>
              <a:rPr lang="pt-BR" b="1" dirty="0" smtClean="0"/>
              <a:t>Benefício: </a:t>
            </a:r>
            <a:r>
              <a:rPr lang="pt-BR" dirty="0" smtClean="0"/>
              <a:t>ampliação da </a:t>
            </a:r>
            <a:r>
              <a:rPr lang="pt-BR" dirty="0"/>
              <a:t>cobertura populacional de APS no </a:t>
            </a:r>
            <a:r>
              <a:rPr lang="pt-BR" dirty="0" smtClean="0"/>
              <a:t>Brasil e ênfase nos atributos de acesso, </a:t>
            </a:r>
            <a:r>
              <a:rPr lang="pt-BR" dirty="0" err="1" smtClean="0"/>
              <a:t>longitudinalidade</a:t>
            </a:r>
            <a:r>
              <a:rPr lang="pt-BR" dirty="0" smtClean="0"/>
              <a:t>, integralidade e coordenação</a:t>
            </a:r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Valores de repasse: </a:t>
            </a:r>
            <a:endParaRPr lang="pt-BR" dirty="0" smtClean="0"/>
          </a:p>
        </p:txBody>
      </p:sp>
      <p:cxnSp>
        <p:nvCxnSpPr>
          <p:cNvPr id="6" name="Conector reto 5"/>
          <p:cNvCxnSpPr/>
          <p:nvPr/>
        </p:nvCxnSpPr>
        <p:spPr>
          <a:xfrm>
            <a:off x="467544" y="854296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96100" y="41355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30</a:t>
            </a:fld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031502"/>
              </p:ext>
            </p:extLst>
          </p:nvPr>
        </p:nvGraphicFramePr>
        <p:xfrm>
          <a:off x="946930" y="4121142"/>
          <a:ext cx="5949170" cy="183261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96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2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baseline="0" dirty="0" smtClean="0"/>
                        <a:t>Carga horária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err="1" smtClean="0"/>
                        <a:t>eAP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err="1" smtClean="0"/>
                        <a:t>eSB</a:t>
                      </a:r>
                      <a:r>
                        <a:rPr lang="pt-BR" sz="2000" baseline="0" dirty="0" smtClean="0"/>
                        <a:t> Mod. I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Total 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339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20h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R$ 3.565,00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R$</a:t>
                      </a:r>
                      <a:r>
                        <a:rPr lang="pt-BR" sz="2000" baseline="0" dirty="0" smtClean="0"/>
                        <a:t> 1.115,00</a:t>
                      </a:r>
                      <a:r>
                        <a:rPr lang="pt-BR" sz="200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R$ 4.680,00</a:t>
                      </a:r>
                      <a:endParaRPr lang="pt-B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30h 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R$ 5.347,00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R$1.672,50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R$</a:t>
                      </a:r>
                      <a:r>
                        <a:rPr lang="pt-BR" sz="2000" baseline="0" dirty="0" smtClean="0"/>
                        <a:t> 7.019,50</a:t>
                      </a:r>
                      <a:endParaRPr lang="pt-B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1135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35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95536" y="120972"/>
            <a:ext cx="8352928" cy="926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Equipes de Atenção Primária e Saúde Bucal 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13176" y="1117174"/>
            <a:ext cx="813690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Conceito: </a:t>
            </a:r>
            <a:r>
              <a:rPr lang="pt-BR" dirty="0" smtClean="0"/>
              <a:t>são equipes de 20h ou 30h semanais que devem observar os atributos essenciais de APS e às diretrizes da PNAB </a:t>
            </a:r>
          </a:p>
          <a:p>
            <a:endParaRPr lang="pt-BR" sz="800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t-BR" b="1" dirty="0" smtClean="0"/>
              <a:t>Equipe de Atenção Primária</a:t>
            </a:r>
            <a:r>
              <a:rPr lang="pt-BR" dirty="0" smtClean="0"/>
              <a:t>: médico e enfermeiro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t-BR" b="1" dirty="0" smtClean="0"/>
              <a:t>Equipe de Saúde Bucal</a:t>
            </a:r>
            <a:r>
              <a:rPr lang="pt-BR" dirty="0" smtClean="0"/>
              <a:t>: cirurgião-dentista e auxiliar ou técnico em saúde bucal </a:t>
            </a:r>
            <a:endParaRPr lang="pt-BR" dirty="0"/>
          </a:p>
          <a:p>
            <a:endParaRPr lang="pt-BR" b="1" dirty="0"/>
          </a:p>
          <a:p>
            <a:r>
              <a:rPr lang="pt-BR" b="1" dirty="0" smtClean="0"/>
              <a:t>Benefício: </a:t>
            </a:r>
            <a:r>
              <a:rPr lang="pt-BR" dirty="0" smtClean="0"/>
              <a:t>ampliação da </a:t>
            </a:r>
            <a:r>
              <a:rPr lang="pt-BR" dirty="0"/>
              <a:t>cobertura populacional de APS no </a:t>
            </a:r>
            <a:r>
              <a:rPr lang="pt-BR" dirty="0" smtClean="0"/>
              <a:t>Brasil e ênfase nos atributos de acesso, </a:t>
            </a:r>
            <a:r>
              <a:rPr lang="pt-BR" dirty="0" err="1" smtClean="0"/>
              <a:t>longitudinalidade</a:t>
            </a:r>
            <a:r>
              <a:rPr lang="pt-BR" dirty="0" smtClean="0"/>
              <a:t>, integralidade e coordenação</a:t>
            </a:r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Valores de repasse: </a:t>
            </a:r>
            <a:endParaRPr lang="pt-BR" dirty="0" smtClean="0"/>
          </a:p>
        </p:txBody>
      </p:sp>
      <p:cxnSp>
        <p:nvCxnSpPr>
          <p:cNvPr id="6" name="Conector reto 5"/>
          <p:cNvCxnSpPr/>
          <p:nvPr/>
        </p:nvCxnSpPr>
        <p:spPr>
          <a:xfrm>
            <a:off x="467544" y="854296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96100" y="41355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31</a:t>
            </a:fld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031502"/>
              </p:ext>
            </p:extLst>
          </p:nvPr>
        </p:nvGraphicFramePr>
        <p:xfrm>
          <a:off x="946930" y="4121142"/>
          <a:ext cx="5949170" cy="183261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96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2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baseline="0" dirty="0" smtClean="0"/>
                        <a:t>Carga horária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err="1" smtClean="0"/>
                        <a:t>eAP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err="1" smtClean="0"/>
                        <a:t>eSB</a:t>
                      </a:r>
                      <a:r>
                        <a:rPr lang="pt-BR" sz="2000" baseline="0" dirty="0" smtClean="0"/>
                        <a:t> Mod. I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Total 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339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20h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R$ 3.565,00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R$</a:t>
                      </a:r>
                      <a:r>
                        <a:rPr lang="pt-BR" sz="2000" baseline="0" dirty="0" smtClean="0"/>
                        <a:t> 1.115,00</a:t>
                      </a:r>
                      <a:r>
                        <a:rPr lang="pt-BR" sz="200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R$ 4.680,00</a:t>
                      </a:r>
                      <a:endParaRPr lang="pt-B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30h 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R$ 5.347,00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R$1.672,50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R$</a:t>
                      </a:r>
                      <a:r>
                        <a:rPr lang="pt-BR" sz="2000" baseline="0" dirty="0" smtClean="0"/>
                        <a:t> 7.019,50</a:t>
                      </a:r>
                      <a:endParaRPr lang="pt-B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1135007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058629" y="2511861"/>
            <a:ext cx="4847303" cy="304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3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Credenciamento </a:t>
            </a:r>
          </a:p>
          <a:p>
            <a:pPr algn="ctr"/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facilitado</a:t>
            </a:r>
          </a:p>
          <a:p>
            <a:pPr algn="ctr"/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inicia em</a:t>
            </a:r>
          </a:p>
          <a:p>
            <a:pPr algn="ctr"/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04/11</a:t>
            </a:r>
          </a:p>
          <a:p>
            <a:pPr algn="ctr"/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242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95536" y="120972"/>
            <a:ext cx="8352928" cy="926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Agradecimentos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7543" y="1047279"/>
            <a:ext cx="8774779" cy="55092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pt-BR" b="1" u="sng" dirty="0" smtClean="0"/>
              <a:t>Ministro </a:t>
            </a:r>
            <a:r>
              <a:rPr lang="pt-BR" b="1" u="sng" dirty="0" err="1" smtClean="0"/>
              <a:t>Luis</a:t>
            </a:r>
            <a:r>
              <a:rPr lang="pt-BR" b="1" u="sng" dirty="0" smtClean="0"/>
              <a:t> Henrique </a:t>
            </a:r>
            <a:r>
              <a:rPr lang="pt-BR" b="1" u="sng" dirty="0" err="1" smtClean="0"/>
              <a:t>Mandetta</a:t>
            </a:r>
            <a:endParaRPr lang="pt-BR" b="1" u="sng" dirty="0" smtClean="0"/>
          </a:p>
          <a:p>
            <a:endParaRPr lang="pt-BR" b="1" u="sng" dirty="0" smtClean="0"/>
          </a:p>
          <a:p>
            <a:r>
              <a:rPr lang="pt-BR" b="1" u="sng" dirty="0" err="1" smtClean="0"/>
              <a:t>Sec</a:t>
            </a:r>
            <a:r>
              <a:rPr lang="pt-BR" b="1" u="sng" dirty="0" smtClean="0"/>
              <a:t> Executivo João </a:t>
            </a:r>
            <a:r>
              <a:rPr lang="pt-BR" b="1" u="sng" dirty="0" err="1" smtClean="0"/>
              <a:t>Gabbardo</a:t>
            </a:r>
            <a:r>
              <a:rPr lang="pt-BR" b="1" u="sng" dirty="0" smtClean="0"/>
              <a:t> dos Reis</a:t>
            </a:r>
          </a:p>
          <a:p>
            <a:endParaRPr lang="pt-BR" b="1" u="sng" dirty="0" smtClean="0"/>
          </a:p>
          <a:p>
            <a:r>
              <a:rPr lang="pt-BR" b="1" u="sng" dirty="0" err="1" smtClean="0"/>
              <a:t>Sec</a:t>
            </a:r>
            <a:r>
              <a:rPr lang="pt-BR" b="1" u="sng" dirty="0" smtClean="0"/>
              <a:t> SVS Wanderson K Oliveira</a:t>
            </a:r>
          </a:p>
          <a:p>
            <a:endParaRPr lang="pt-BR" b="1" u="sng" dirty="0"/>
          </a:p>
          <a:p>
            <a:r>
              <a:rPr lang="pt-BR" b="1" u="sng" dirty="0" smtClean="0"/>
              <a:t>Gabinete do Ministro </a:t>
            </a:r>
            <a:endParaRPr lang="pt-BR" sz="1600" b="1" dirty="0"/>
          </a:p>
          <a:p>
            <a:r>
              <a:rPr lang="pt-BR" sz="1600" dirty="0" smtClean="0"/>
              <a:t>Cristina </a:t>
            </a:r>
          </a:p>
          <a:p>
            <a:r>
              <a:rPr lang="pt-BR" sz="1600" dirty="0" smtClean="0"/>
              <a:t>Juliana</a:t>
            </a:r>
          </a:p>
          <a:p>
            <a:r>
              <a:rPr lang="pt-BR" sz="1600" dirty="0" smtClean="0"/>
              <a:t>Alex</a:t>
            </a:r>
          </a:p>
          <a:p>
            <a:r>
              <a:rPr lang="pt-BR" sz="1600" dirty="0" smtClean="0"/>
              <a:t>Ari </a:t>
            </a:r>
          </a:p>
          <a:p>
            <a:endParaRPr lang="pt-BR" sz="1600" b="1" dirty="0" smtClean="0"/>
          </a:p>
          <a:p>
            <a:r>
              <a:rPr lang="pt-BR" b="1" u="sng" dirty="0"/>
              <a:t>CONJUR</a:t>
            </a:r>
          </a:p>
          <a:p>
            <a:r>
              <a:rPr lang="pt-BR" sz="1600" dirty="0" smtClean="0"/>
              <a:t>Ciro</a:t>
            </a:r>
          </a:p>
          <a:p>
            <a:r>
              <a:rPr lang="pt-BR" sz="1600" dirty="0" err="1" smtClean="0"/>
              <a:t>Marcilândia</a:t>
            </a:r>
            <a:endParaRPr lang="pt-BR" sz="1600" dirty="0" smtClean="0"/>
          </a:p>
          <a:p>
            <a:r>
              <a:rPr lang="pt-BR" sz="1600" dirty="0" smtClean="0"/>
              <a:t>Eduardo</a:t>
            </a:r>
          </a:p>
          <a:p>
            <a:r>
              <a:rPr lang="pt-BR" sz="1600" dirty="0" smtClean="0"/>
              <a:t>Maria Paula</a:t>
            </a:r>
          </a:p>
          <a:p>
            <a:r>
              <a:rPr lang="pt-BR" sz="1600" dirty="0" smtClean="0"/>
              <a:t>Daniel Hilário</a:t>
            </a:r>
          </a:p>
          <a:p>
            <a:endParaRPr lang="pt-BR" sz="1600" b="1" dirty="0" smtClean="0"/>
          </a:p>
          <a:p>
            <a:r>
              <a:rPr lang="pt-BR" b="1" u="sng" dirty="0" smtClean="0"/>
              <a:t>CONASS</a:t>
            </a:r>
          </a:p>
          <a:p>
            <a:r>
              <a:rPr lang="pt-BR" sz="1600" dirty="0" err="1" smtClean="0"/>
              <a:t>Beltrame</a:t>
            </a:r>
            <a:endParaRPr lang="pt-BR" sz="1600" dirty="0" smtClean="0"/>
          </a:p>
          <a:p>
            <a:r>
              <a:rPr lang="pt-BR" sz="1600" dirty="0" err="1" smtClean="0"/>
              <a:t>Jurandi</a:t>
            </a:r>
            <a:endParaRPr lang="pt-BR" sz="1600" dirty="0" smtClean="0"/>
          </a:p>
          <a:p>
            <a:r>
              <a:rPr lang="pt-BR" sz="1600" dirty="0" smtClean="0"/>
              <a:t>Maria José</a:t>
            </a:r>
          </a:p>
          <a:p>
            <a:r>
              <a:rPr lang="pt-BR" sz="1600" dirty="0" smtClean="0"/>
              <a:t>Lourdes</a:t>
            </a:r>
            <a:endParaRPr lang="pt-BR" sz="1600" b="1" u="sng" dirty="0" smtClean="0"/>
          </a:p>
          <a:p>
            <a:endParaRPr lang="pt-BR" sz="1600" b="1" u="sng" dirty="0" smtClean="0"/>
          </a:p>
          <a:p>
            <a:r>
              <a:rPr lang="pt-BR" b="1" u="sng" dirty="0" smtClean="0"/>
              <a:t>CONASEMS </a:t>
            </a:r>
            <a:endParaRPr lang="pt-BR" b="1" u="sng" dirty="0"/>
          </a:p>
          <a:p>
            <a:r>
              <a:rPr lang="pt-BR" dirty="0" err="1" smtClean="0"/>
              <a:t>Wilames</a:t>
            </a:r>
            <a:r>
              <a:rPr lang="pt-BR" dirty="0" smtClean="0"/>
              <a:t> Bezerra </a:t>
            </a:r>
          </a:p>
          <a:p>
            <a:r>
              <a:rPr lang="pt-BR" dirty="0"/>
              <a:t>Mauro </a:t>
            </a:r>
          </a:p>
          <a:p>
            <a:r>
              <a:rPr lang="pt-BR" dirty="0" smtClean="0"/>
              <a:t>Cristiane</a:t>
            </a:r>
          </a:p>
          <a:p>
            <a:r>
              <a:rPr lang="pt-BR" dirty="0" err="1" smtClean="0"/>
              <a:t>Hishan</a:t>
            </a:r>
            <a:r>
              <a:rPr lang="pt-BR" dirty="0" smtClean="0"/>
              <a:t> </a:t>
            </a:r>
          </a:p>
          <a:p>
            <a:r>
              <a:rPr lang="pt-BR" dirty="0" smtClean="0"/>
              <a:t>Nilo</a:t>
            </a:r>
          </a:p>
          <a:p>
            <a:r>
              <a:rPr lang="pt-BR" dirty="0" smtClean="0"/>
              <a:t>Blenda</a:t>
            </a:r>
          </a:p>
          <a:p>
            <a:r>
              <a:rPr lang="pt-BR" dirty="0" smtClean="0"/>
              <a:t>Daniel Faleiros</a:t>
            </a:r>
          </a:p>
          <a:p>
            <a:r>
              <a:rPr lang="pt-BR" dirty="0" smtClean="0"/>
              <a:t>Diogo </a:t>
            </a:r>
          </a:p>
          <a:p>
            <a:r>
              <a:rPr lang="pt-BR" dirty="0" smtClean="0"/>
              <a:t>Elton</a:t>
            </a:r>
          </a:p>
          <a:p>
            <a:r>
              <a:rPr lang="pt-BR" dirty="0" smtClean="0"/>
              <a:t>Rodrigo Lacerda</a:t>
            </a:r>
          </a:p>
          <a:p>
            <a:r>
              <a:rPr lang="pt-BR" dirty="0" smtClean="0"/>
              <a:t>Alessandro </a:t>
            </a:r>
          </a:p>
          <a:p>
            <a:endParaRPr lang="pt-BR" dirty="0"/>
          </a:p>
          <a:p>
            <a:r>
              <a:rPr lang="pt-BR" b="1" u="sng" dirty="0"/>
              <a:t>Banco Mundial </a:t>
            </a:r>
          </a:p>
          <a:p>
            <a:r>
              <a:rPr lang="pt-BR" dirty="0" smtClean="0"/>
              <a:t>Edson Araújo </a:t>
            </a:r>
          </a:p>
          <a:p>
            <a:r>
              <a:rPr lang="pt-BR" dirty="0" smtClean="0"/>
              <a:t>Cláudia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467544" y="854296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96100" y="41355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32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95536" y="120972"/>
            <a:ext cx="8352928" cy="926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Agradecimentos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7544" y="1047279"/>
            <a:ext cx="8136904" cy="935640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pt-BR" b="1" u="sng" dirty="0" smtClean="0"/>
              <a:t>Gabinete da SAPS </a:t>
            </a:r>
            <a:endParaRPr lang="pt-BR" sz="1600" b="1" dirty="0"/>
          </a:p>
          <a:p>
            <a:r>
              <a:rPr lang="pt-BR" dirty="0" smtClean="0"/>
              <a:t>Caroline</a:t>
            </a:r>
          </a:p>
          <a:p>
            <a:r>
              <a:rPr lang="pt-BR" dirty="0" smtClean="0"/>
              <a:t>Otávio</a:t>
            </a:r>
            <a:endParaRPr lang="pt-BR" dirty="0"/>
          </a:p>
          <a:p>
            <a:r>
              <a:rPr lang="pt-BR" dirty="0"/>
              <a:t>Lucas </a:t>
            </a:r>
            <a:r>
              <a:rPr lang="pt-BR" dirty="0" smtClean="0"/>
              <a:t>Wollmann </a:t>
            </a:r>
            <a:endParaRPr lang="pt-BR" dirty="0"/>
          </a:p>
          <a:p>
            <a:r>
              <a:rPr lang="pt-BR" dirty="0"/>
              <a:t>Larissa Ramos</a:t>
            </a:r>
          </a:p>
          <a:p>
            <a:r>
              <a:rPr lang="pt-BR" dirty="0"/>
              <a:t>Olivia</a:t>
            </a:r>
          </a:p>
          <a:p>
            <a:r>
              <a:rPr lang="pt-BR" dirty="0"/>
              <a:t>Fernanda </a:t>
            </a:r>
          </a:p>
          <a:p>
            <a:r>
              <a:rPr lang="pt-BR" dirty="0"/>
              <a:t>Márcia Helena</a:t>
            </a:r>
          </a:p>
          <a:p>
            <a:r>
              <a:rPr lang="pt-BR" dirty="0"/>
              <a:t>Luana</a:t>
            </a:r>
          </a:p>
          <a:p>
            <a:r>
              <a:rPr lang="pt-BR" dirty="0"/>
              <a:t>Simone</a:t>
            </a:r>
          </a:p>
          <a:p>
            <a:r>
              <a:rPr lang="pt-BR" dirty="0"/>
              <a:t>Max </a:t>
            </a:r>
          </a:p>
          <a:p>
            <a:r>
              <a:rPr lang="pt-BR" dirty="0"/>
              <a:t>Lívia </a:t>
            </a:r>
          </a:p>
          <a:p>
            <a:r>
              <a:rPr lang="pt-BR" dirty="0"/>
              <a:t>Carlo</a:t>
            </a:r>
          </a:p>
          <a:p>
            <a:r>
              <a:rPr lang="pt-BR" dirty="0" smtClean="0"/>
              <a:t>Luiz </a:t>
            </a:r>
            <a:r>
              <a:rPr lang="pt-BR" dirty="0"/>
              <a:t>Felipe Pinto</a:t>
            </a:r>
          </a:p>
          <a:p>
            <a:r>
              <a:rPr lang="pt-BR" dirty="0"/>
              <a:t>Luiz Felipe Telles</a:t>
            </a:r>
          </a:p>
          <a:p>
            <a:r>
              <a:rPr lang="pt-BR" dirty="0"/>
              <a:t>Paula Gundim </a:t>
            </a:r>
          </a:p>
          <a:p>
            <a:r>
              <a:rPr lang="pt-BR" dirty="0"/>
              <a:t>Adriana Eva </a:t>
            </a:r>
          </a:p>
          <a:p>
            <a:r>
              <a:rPr lang="pt-BR" dirty="0" err="1"/>
              <a:t>Thabata</a:t>
            </a:r>
            <a:endParaRPr lang="pt-BR" dirty="0"/>
          </a:p>
          <a:p>
            <a:r>
              <a:rPr lang="pt-BR" dirty="0"/>
              <a:t>Suellen</a:t>
            </a:r>
          </a:p>
          <a:p>
            <a:endParaRPr lang="pt-BR" sz="1600" b="1" dirty="0"/>
          </a:p>
          <a:p>
            <a:endParaRPr lang="pt-BR" sz="1600" b="1" u="sng" dirty="0" smtClean="0"/>
          </a:p>
          <a:p>
            <a:endParaRPr lang="pt-BR" sz="1600" b="1" u="sng" dirty="0"/>
          </a:p>
          <a:p>
            <a:endParaRPr lang="pt-BR" sz="1600" b="1" u="sng" dirty="0" smtClean="0"/>
          </a:p>
          <a:p>
            <a:endParaRPr lang="pt-BR" sz="1600" b="1" u="sng" dirty="0"/>
          </a:p>
          <a:p>
            <a:endParaRPr lang="pt-BR" sz="1600" b="1" u="sng" dirty="0" smtClean="0"/>
          </a:p>
          <a:p>
            <a:endParaRPr lang="pt-BR" sz="1600" b="1" u="sng" dirty="0"/>
          </a:p>
          <a:p>
            <a:endParaRPr lang="pt-BR" sz="1600" b="1" u="sng" dirty="0" smtClean="0"/>
          </a:p>
          <a:p>
            <a:endParaRPr lang="pt-BR" sz="1600" b="1" u="sng" dirty="0"/>
          </a:p>
          <a:p>
            <a:endParaRPr lang="pt-BR" sz="1600" b="1" u="sng" dirty="0" smtClean="0"/>
          </a:p>
          <a:p>
            <a:endParaRPr lang="pt-BR" sz="1600" b="1" u="sng" dirty="0"/>
          </a:p>
          <a:p>
            <a:endParaRPr lang="pt-BR" sz="1600" b="1" u="sng" dirty="0" smtClean="0"/>
          </a:p>
          <a:p>
            <a:endParaRPr lang="pt-BR" sz="1600" b="1" u="sng" dirty="0"/>
          </a:p>
          <a:p>
            <a:endParaRPr lang="pt-BR" sz="1600" b="1" u="sng" dirty="0" smtClean="0"/>
          </a:p>
          <a:p>
            <a:endParaRPr lang="pt-BR" b="1" u="sng" dirty="0"/>
          </a:p>
          <a:p>
            <a:endParaRPr lang="pt-BR" b="1" u="sng" dirty="0" smtClean="0"/>
          </a:p>
          <a:p>
            <a:r>
              <a:rPr lang="pt-BR" b="1" u="sng" dirty="0" smtClean="0"/>
              <a:t>CGMATP</a:t>
            </a:r>
            <a:endParaRPr lang="pt-BR" b="1" u="sng" dirty="0"/>
          </a:p>
          <a:p>
            <a:r>
              <a:rPr lang="pt-BR" dirty="0"/>
              <a:t>Paulo Sellera</a:t>
            </a:r>
          </a:p>
          <a:p>
            <a:r>
              <a:rPr lang="pt-BR" dirty="0"/>
              <a:t>Davllyn</a:t>
            </a:r>
          </a:p>
          <a:p>
            <a:r>
              <a:rPr lang="pt-BR" dirty="0"/>
              <a:t>Aliadne </a:t>
            </a:r>
          </a:p>
          <a:p>
            <a:r>
              <a:rPr lang="pt-BR" dirty="0" smtClean="0"/>
              <a:t>Kátia </a:t>
            </a:r>
            <a:endParaRPr lang="pt-BR" dirty="0"/>
          </a:p>
          <a:p>
            <a:r>
              <a:rPr lang="pt-BR" dirty="0" smtClean="0"/>
              <a:t>Marcílio </a:t>
            </a:r>
            <a:endParaRPr lang="pt-BR" dirty="0"/>
          </a:p>
          <a:p>
            <a:r>
              <a:rPr lang="pt-BR" dirty="0" smtClean="0"/>
              <a:t>Fátima </a:t>
            </a:r>
            <a:endParaRPr lang="pt-BR" dirty="0"/>
          </a:p>
          <a:p>
            <a:r>
              <a:rPr lang="pt-BR" dirty="0"/>
              <a:t>Renata Pella </a:t>
            </a:r>
          </a:p>
          <a:p>
            <a:r>
              <a:rPr lang="pt-BR" dirty="0"/>
              <a:t>Renata Clarisse </a:t>
            </a:r>
          </a:p>
          <a:p>
            <a:r>
              <a:rPr lang="pt-BR" dirty="0"/>
              <a:t>Daniela </a:t>
            </a:r>
            <a:r>
              <a:rPr lang="pt-BR" dirty="0" err="1"/>
              <a:t>Alvine</a:t>
            </a:r>
            <a:r>
              <a:rPr lang="pt-BR" dirty="0"/>
              <a:t> </a:t>
            </a:r>
          </a:p>
          <a:p>
            <a:r>
              <a:rPr lang="pt-BR" sz="1600" b="1" dirty="0" smtClean="0"/>
              <a:t> </a:t>
            </a:r>
          </a:p>
          <a:p>
            <a:r>
              <a:rPr lang="pt-BR" b="1" u="sng" dirty="0"/>
              <a:t>CGPO</a:t>
            </a:r>
          </a:p>
          <a:p>
            <a:r>
              <a:rPr lang="pt-BR" dirty="0"/>
              <a:t>Luís Costa</a:t>
            </a:r>
          </a:p>
          <a:p>
            <a:r>
              <a:rPr lang="pt-BR" dirty="0"/>
              <a:t>Talita </a:t>
            </a:r>
          </a:p>
          <a:p>
            <a:r>
              <a:rPr lang="pt-BR" dirty="0" err="1"/>
              <a:t>Julice</a:t>
            </a:r>
            <a:endParaRPr lang="pt-BR" dirty="0"/>
          </a:p>
          <a:p>
            <a:endParaRPr lang="pt-BR" sz="1600" b="1" dirty="0" smtClean="0"/>
          </a:p>
        </p:txBody>
      </p:sp>
      <p:cxnSp>
        <p:nvCxnSpPr>
          <p:cNvPr id="6" name="Conector reto 5"/>
          <p:cNvCxnSpPr/>
          <p:nvPr/>
        </p:nvCxnSpPr>
        <p:spPr>
          <a:xfrm>
            <a:off x="467544" y="854296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96100" y="41355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33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95536" y="120972"/>
            <a:ext cx="8352928" cy="926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Agradecimentos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7544" y="1047279"/>
            <a:ext cx="8136904" cy="541686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pt-BR" b="1" u="sng" dirty="0" smtClean="0"/>
              <a:t>DESF</a:t>
            </a:r>
          </a:p>
          <a:p>
            <a:endParaRPr lang="pt-BR" b="1" u="sng" dirty="0" smtClean="0"/>
          </a:p>
          <a:p>
            <a:r>
              <a:rPr lang="pt-BR" b="1" u="sng" dirty="0" smtClean="0"/>
              <a:t>CGFAP</a:t>
            </a:r>
          </a:p>
          <a:p>
            <a:r>
              <a:rPr lang="pt-BR" sz="1600" dirty="0"/>
              <a:t>Daniela</a:t>
            </a:r>
          </a:p>
          <a:p>
            <a:r>
              <a:rPr lang="pt-BR" sz="1600" dirty="0"/>
              <a:t>Dirceu</a:t>
            </a:r>
          </a:p>
          <a:p>
            <a:r>
              <a:rPr lang="pt-BR" sz="1600" dirty="0"/>
              <a:t>Lariça Silva </a:t>
            </a:r>
            <a:endParaRPr lang="pt-BR" sz="1600" dirty="0" smtClean="0"/>
          </a:p>
          <a:p>
            <a:r>
              <a:rPr lang="pt-BR" sz="1600" dirty="0" smtClean="0"/>
              <a:t>Alyne</a:t>
            </a:r>
            <a:endParaRPr lang="pt-BR" sz="1600" dirty="0"/>
          </a:p>
          <a:p>
            <a:r>
              <a:rPr lang="pt-BR" sz="1600" dirty="0"/>
              <a:t>Renata</a:t>
            </a:r>
          </a:p>
          <a:p>
            <a:r>
              <a:rPr lang="pt-BR" sz="1600" dirty="0" smtClean="0"/>
              <a:t>Bruno</a:t>
            </a:r>
          </a:p>
          <a:p>
            <a:endParaRPr lang="pt-BR" sz="1600" dirty="0" smtClean="0"/>
          </a:p>
          <a:p>
            <a:r>
              <a:rPr lang="pt-BR" b="1" u="sng" dirty="0"/>
              <a:t>CGIAP</a:t>
            </a:r>
          </a:p>
          <a:p>
            <a:r>
              <a:rPr lang="pt-BR" dirty="0"/>
              <a:t>Lucas Pedebos </a:t>
            </a:r>
          </a:p>
          <a:p>
            <a:r>
              <a:rPr lang="pt-BR" dirty="0"/>
              <a:t>Marcello</a:t>
            </a:r>
          </a:p>
          <a:p>
            <a:r>
              <a:rPr lang="pt-BR" dirty="0"/>
              <a:t>Robson</a:t>
            </a:r>
          </a:p>
          <a:p>
            <a:r>
              <a:rPr lang="pt-BR" dirty="0"/>
              <a:t>Dimas</a:t>
            </a:r>
          </a:p>
          <a:p>
            <a:r>
              <a:rPr lang="pt-BR" dirty="0"/>
              <a:t>Fábio</a:t>
            </a:r>
          </a:p>
          <a:p>
            <a:r>
              <a:rPr lang="pt-BR" dirty="0"/>
              <a:t>Marina</a:t>
            </a:r>
          </a:p>
          <a:p>
            <a:r>
              <a:rPr lang="pt-BR" dirty="0"/>
              <a:t>Luís</a:t>
            </a:r>
          </a:p>
          <a:p>
            <a:r>
              <a:rPr lang="pt-BR" dirty="0"/>
              <a:t>Sérgio Cardoso</a:t>
            </a:r>
          </a:p>
          <a:p>
            <a:r>
              <a:rPr lang="pt-BR" dirty="0"/>
              <a:t>Kátia</a:t>
            </a:r>
          </a:p>
          <a:p>
            <a:r>
              <a:rPr lang="pt-BR" dirty="0"/>
              <a:t>Alexandre</a:t>
            </a:r>
          </a:p>
          <a:p>
            <a:r>
              <a:rPr lang="pt-BR" dirty="0"/>
              <a:t>Diogo </a:t>
            </a:r>
          </a:p>
          <a:p>
            <a:r>
              <a:rPr lang="pt-BR" dirty="0"/>
              <a:t>Danillo</a:t>
            </a:r>
          </a:p>
          <a:p>
            <a:r>
              <a:rPr lang="pt-BR" dirty="0"/>
              <a:t>Ilano</a:t>
            </a:r>
          </a:p>
          <a:p>
            <a:r>
              <a:rPr lang="pt-BR" dirty="0"/>
              <a:t>Jéssica</a:t>
            </a:r>
          </a:p>
          <a:p>
            <a:r>
              <a:rPr lang="pt-BR" dirty="0" smtClean="0"/>
              <a:t>Mônica</a:t>
            </a:r>
          </a:p>
          <a:p>
            <a:endParaRPr lang="pt-BR" sz="1600" dirty="0"/>
          </a:p>
          <a:p>
            <a:r>
              <a:rPr lang="pt-BR" b="1" u="sng" dirty="0"/>
              <a:t>CGGAP</a:t>
            </a:r>
          </a:p>
          <a:p>
            <a:r>
              <a:rPr lang="pt-BR" dirty="0"/>
              <a:t>Paula Martina </a:t>
            </a:r>
          </a:p>
          <a:p>
            <a:r>
              <a:rPr lang="pt-BR" dirty="0"/>
              <a:t>Ana Cláudia</a:t>
            </a:r>
          </a:p>
          <a:p>
            <a:r>
              <a:rPr lang="pt-BR" dirty="0"/>
              <a:t>Carla</a:t>
            </a:r>
          </a:p>
          <a:p>
            <a:r>
              <a:rPr lang="pt-BR" dirty="0" smtClean="0"/>
              <a:t>Túlio</a:t>
            </a:r>
            <a:endParaRPr lang="pt-BR" dirty="0"/>
          </a:p>
          <a:p>
            <a:r>
              <a:rPr lang="pt-BR" dirty="0"/>
              <a:t>Sueli </a:t>
            </a:r>
          </a:p>
          <a:p>
            <a:r>
              <a:rPr lang="pt-BR" dirty="0"/>
              <a:t>Marco</a:t>
            </a:r>
          </a:p>
          <a:p>
            <a:r>
              <a:rPr lang="pt-BR" dirty="0"/>
              <a:t>Artur</a:t>
            </a:r>
          </a:p>
          <a:p>
            <a:r>
              <a:rPr lang="pt-BR" dirty="0"/>
              <a:t>Leonardo</a:t>
            </a:r>
          </a:p>
          <a:p>
            <a:endParaRPr lang="pt-BR" sz="1600" dirty="0"/>
          </a:p>
          <a:p>
            <a:endParaRPr lang="pt-BR" sz="1600" dirty="0"/>
          </a:p>
          <a:p>
            <a:r>
              <a:rPr lang="pt-BR" b="1" u="sng" dirty="0" smtClean="0"/>
              <a:t> </a:t>
            </a:r>
            <a:endParaRPr lang="pt-BR" sz="1600" b="1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67544" y="854296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96100" y="41355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34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3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12" y="13647"/>
            <a:ext cx="9144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CCCEEE-D6A0-4E5A-ABCF-6DB07473C102}"/>
              </a:ext>
            </a:extLst>
          </p:cNvPr>
          <p:cNvSpPr txBox="1">
            <a:spLocks/>
          </p:cNvSpPr>
          <p:nvPr/>
        </p:nvSpPr>
        <p:spPr>
          <a:xfrm>
            <a:off x="685800" y="2618910"/>
            <a:ext cx="7772400" cy="1620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Obrigado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9388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268" y="533845"/>
            <a:ext cx="8520947" cy="840094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Calibri"/>
              </a:rPr>
              <a:t>Sumário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7269" y="1711644"/>
            <a:ext cx="8872454" cy="4328287"/>
          </a:xfrm>
        </p:spPr>
        <p:txBody>
          <a:bodyPr>
            <a:noAutofit/>
          </a:bodyPr>
          <a:lstStyle/>
          <a:p>
            <a:pPr marL="381005" indent="-38100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400" b="1" dirty="0" smtClean="0"/>
              <a:t>SUS, APS </a:t>
            </a:r>
            <a:r>
              <a:rPr lang="pt-BR" sz="2400" b="1" dirty="0"/>
              <a:t>e os </a:t>
            </a:r>
            <a:r>
              <a:rPr lang="pt-BR" sz="2400" b="1" dirty="0" smtClean="0"/>
              <a:t>Princípios da Gestão SAPS</a:t>
            </a:r>
            <a:endParaRPr lang="pt-BR" sz="2400" b="1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 smtClean="0"/>
              <a:t>2. O </a:t>
            </a:r>
            <a:r>
              <a:rPr lang="pt-BR" sz="2400" b="1" dirty="0"/>
              <a:t>Novo Financiamento Federal </a:t>
            </a:r>
            <a:r>
              <a:rPr lang="pt-BR" sz="2400" b="1" dirty="0" smtClean="0"/>
              <a:t>da APS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/>
              <a:t>3</a:t>
            </a:r>
            <a:r>
              <a:rPr lang="pt-BR" sz="2400" b="1" dirty="0" smtClean="0"/>
              <a:t>. </a:t>
            </a:r>
            <a:r>
              <a:rPr lang="pt-BR" sz="2400" b="1" dirty="0"/>
              <a:t>Transição de </a:t>
            </a:r>
            <a:r>
              <a:rPr lang="pt-BR" sz="2400" b="1" dirty="0" smtClean="0"/>
              <a:t>modelos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/>
              <a:t>4</a:t>
            </a:r>
            <a:r>
              <a:rPr lang="pt-BR" sz="2400" b="1" dirty="0" smtClean="0"/>
              <a:t>. </a:t>
            </a:r>
            <a:r>
              <a:rPr lang="pt-BR" sz="2400" b="1" dirty="0"/>
              <a:t>Orçamento até </a:t>
            </a:r>
            <a:r>
              <a:rPr lang="pt-BR" sz="2400" b="1" dirty="0" smtClean="0"/>
              <a:t>2020</a:t>
            </a:r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sz="2400" b="1" dirty="0"/>
              <a:t>5</a:t>
            </a:r>
            <a:r>
              <a:rPr lang="pt-BR" sz="2400" b="1" dirty="0" smtClean="0"/>
              <a:t>. Perspectivas Imediatas e de </a:t>
            </a:r>
            <a:r>
              <a:rPr lang="pt-BR" sz="2400" b="1" dirty="0"/>
              <a:t>C</a:t>
            </a:r>
            <a:r>
              <a:rPr lang="pt-BR" sz="2400" b="1" dirty="0" smtClean="0"/>
              <a:t>urto </a:t>
            </a:r>
            <a:r>
              <a:rPr lang="pt-BR" sz="2400" b="1" dirty="0"/>
              <a:t>P</a:t>
            </a:r>
            <a:r>
              <a:rPr lang="pt-BR" sz="2400" b="1" dirty="0" smtClean="0"/>
              <a:t>razo </a:t>
            </a:r>
            <a:endParaRPr lang="pt-BR" sz="2400" b="1" dirty="0"/>
          </a:p>
          <a:p>
            <a:pPr marL="0" indent="0" algn="just">
              <a:spcBef>
                <a:spcPts val="600"/>
              </a:spcBef>
              <a:spcAft>
                <a:spcPts val="1200"/>
              </a:spcAft>
              <a:buNone/>
            </a:pPr>
            <a:endParaRPr lang="pt-BR" sz="2400" b="1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pt-BR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31FFF7-E74D-4991-A462-6113AF1D0853}"/>
              </a:ext>
            </a:extLst>
          </p:cNvPr>
          <p:cNvSpPr/>
          <p:nvPr/>
        </p:nvSpPr>
        <p:spPr>
          <a:xfrm>
            <a:off x="155184" y="2288040"/>
            <a:ext cx="8640960" cy="534108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636" tIns="23817" rIns="47636" bIns="238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38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915784" y="41289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4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3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BD844-0822-4408-8F4B-14E118CB5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48" y="219311"/>
            <a:ext cx="7886700" cy="61560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 Novo Financiamento da 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BCDB7-B368-47AC-9154-1CD8D4733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48" y="1400438"/>
            <a:ext cx="8047806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Objetivos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800100" lvl="1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Valorizar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responsabilização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das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equipes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de ESF/APS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pelas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Pessoas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Estimular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o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aumento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da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cobertura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real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cadastro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 da APS,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principalmente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entre as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populações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vulneráveis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Fortalecer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atributos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da APS</a:t>
            </a:r>
          </a:p>
          <a:p>
            <a:pPr marL="800100" lvl="1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Buscar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melhores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resultados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saúde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da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população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desempenho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da APS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350567" y="866081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913684" y="36748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5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BD844-0822-4408-8F4B-14E118CB5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48" y="219311"/>
            <a:ext cx="7886700" cy="61560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 Novo Financiamento da 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BCDB7-B368-47AC-9154-1CD8D4733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48" y="1224591"/>
            <a:ext cx="8047806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Objetivos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914400" lvl="1" indent="-4572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Incentivar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avanços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na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capacidade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instalada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Informatização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914400" lvl="1" indent="-4572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Incentivar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avanços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na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qualidade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da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atenção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: 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Residência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MFC,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Enfermagem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e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Odontologia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914400" lvl="1" indent="-4572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Incentivar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avanços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Promoção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e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Prevenção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 lvl="1" indent="-4572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Incentivar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avanços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no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cuidado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das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populações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contextos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específicos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Região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Amazônica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população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situação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rua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etc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350567" y="866081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913684" y="36748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6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BD844-0822-4408-8F4B-14E118CB5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67" y="250479"/>
            <a:ext cx="7886700" cy="615602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 Novo Financiamento da APS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BCDB7-B368-47AC-9154-1CD8D4733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90" y="1340768"/>
            <a:ext cx="8047806" cy="4351338"/>
          </a:xfrm>
        </p:spPr>
        <p:txBody>
          <a:bodyPr>
            <a:normAutofit/>
          </a:bodyPr>
          <a:lstStyle/>
          <a:p>
            <a:pPr marL="0" lvl="1" indent="0">
              <a:lnSpc>
                <a:spcPct val="110000"/>
              </a:lnSpc>
              <a:buNone/>
            </a:pP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Modelo misto de financiamento formado por:</a:t>
            </a:r>
          </a:p>
          <a:p>
            <a:pPr marL="0" lvl="1" indent="0" algn="ctr">
              <a:lnSpc>
                <a:spcPct val="110000"/>
              </a:lnSpc>
              <a:buNone/>
            </a:pPr>
            <a:endParaRPr lang="pt-BR" sz="9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914400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Capitação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 ponderada</a:t>
            </a:r>
          </a:p>
          <a:p>
            <a:pPr marL="914400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Pagamento por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Desempenho</a:t>
            </a:r>
          </a:p>
          <a:p>
            <a:pPr marL="914400" lvl="1" indent="-4572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Incentivos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 a estratégias e programas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0BB99-5542-47DB-880E-AAA7041D4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2477" y="26270"/>
            <a:ext cx="2133600" cy="365125"/>
          </a:xfrm>
        </p:spPr>
        <p:txBody>
          <a:bodyPr/>
          <a:lstStyle/>
          <a:p>
            <a:fld id="{BDE6691D-C8AF-4EAA-A437-B4EE4849EF41}" type="slidenum">
              <a:rPr lang="en-US" smtClean="0">
                <a:solidFill>
                  <a:schemeClr val="accent1"/>
                </a:solidFill>
              </a:rPr>
              <a:pPr/>
              <a:t>7</a:t>
            </a:fld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50567" y="866081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4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87969" y="263255"/>
            <a:ext cx="8776517" cy="71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Capitação – Critérios de ponderação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483221-2AEA-4675-A3B4-3DDDAD6BC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783" y="1268760"/>
            <a:ext cx="7992887" cy="51845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 algn="just">
              <a:lnSpc>
                <a:spcPct val="120000"/>
              </a:lnSpc>
              <a:spcBef>
                <a:spcPts val="300"/>
              </a:spcBef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População cadastrada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</a:pP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m </a:t>
            </a: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equipe de saúde da </a:t>
            </a: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família e atenção primária credenciadas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Vulnerabilidade socioeconômica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</a:pP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onsiderando </a:t>
            </a: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 proporção de pessoas cadastradas nas ESF e que recebam benefício financeiro do Programa Bolsa </a:t>
            </a: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Família (PBF), </a:t>
            </a: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Benefício de Prestação Continuada (BPC) ou benefício previdenciário no valor máximo de dois </a:t>
            </a: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salários-mínimos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Perfil demográfico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</a:pP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Considera faixas etárias </a:t>
            </a: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com maiores necessidades e gastos de </a:t>
            </a: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saúde </a:t>
            </a: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- população cadastrada </a:t>
            </a: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nas ESF com </a:t>
            </a: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até 5</a:t>
            </a: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anos e a partir de 65 anos de </a:t>
            </a: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idade</a:t>
            </a:r>
            <a:endParaRPr lang="pt-BR" sz="1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Classificação geográfica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</a:pP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lassificação </a:t>
            </a: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dos municípios de acordo com a tipologia rural-urbana definida pelo Instituto Brasileiro de Geografia e Estatística (IBGE</a:t>
            </a: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pt-BR" sz="1800" u="sng" dirty="0"/>
          </a:p>
          <a:p>
            <a:pPr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endParaRPr lang="en-US" sz="1600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323528" y="980728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40062" y="41281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8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53462" y="268926"/>
            <a:ext cx="8776517" cy="71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Capitação – 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</a:t>
            </a:r>
            <a:r>
              <a:rPr lang="pt-BR" altLang="pt-BR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adastro </a:t>
            </a:r>
            <a:r>
              <a:rPr lang="pt-BR" altLang="pt-BR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por equipe 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45275" y="1268760"/>
            <a:ext cx="799288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20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Segoe UI" pitchFamily="34" charset="0"/>
              </a:rPr>
              <a:t>Metas</a:t>
            </a:r>
            <a:r>
              <a:rPr kumimoji="0" lang="pt-BR" altLang="pt-BR" sz="200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Segoe UI" pitchFamily="34" charset="0"/>
              </a:rPr>
              <a:t> </a:t>
            </a:r>
            <a:r>
              <a:rPr kumimoji="0" lang="pt-BR" altLang="pt-BR" sz="2000" i="0" u="none" strike="noStrike" cap="none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Segoe UI" pitchFamily="34" charset="0"/>
              </a:rPr>
              <a:t>de cadastro por </a:t>
            </a:r>
            <a:r>
              <a:rPr kumimoji="0" lang="pt-BR" altLang="pt-BR" sz="200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Segoe UI" pitchFamily="34" charset="0"/>
              </a:rPr>
              <a:t>equipe e município </a:t>
            </a:r>
            <a:r>
              <a:rPr kumimoji="0" lang="pt-BR" altLang="pt-BR" sz="2000" i="0" u="none" strike="noStrike" cap="none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Segoe UI" pitchFamily="34" charset="0"/>
              </a:rPr>
              <a:t>– de acordo com o tipo de município (IBGE</a:t>
            </a:r>
            <a:r>
              <a:rPr kumimoji="0" lang="pt-BR" altLang="pt-BR" sz="20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Segoe UI" pitchFamily="34" charset="0"/>
              </a:rPr>
              <a:t>)</a:t>
            </a:r>
            <a:endParaRPr kumimoji="0" lang="pt-BR" altLang="pt-BR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323528" y="980728"/>
            <a:ext cx="83529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955720"/>
              </p:ext>
            </p:extLst>
          </p:nvPr>
        </p:nvGraphicFramePr>
        <p:xfrm>
          <a:off x="745275" y="2030688"/>
          <a:ext cx="7272808" cy="4210206"/>
        </p:xfrm>
        <a:graphic>
          <a:graphicData uri="http://schemas.openxmlformats.org/drawingml/2006/table">
            <a:tbl>
              <a:tblPr/>
              <a:tblGrid>
                <a:gridCol w="2448272">
                  <a:extLst>
                    <a:ext uri="{9D8B030D-6E8A-4147-A177-3AD203B41FA5}">
                      <a16:colId xmlns:a16="http://schemas.microsoft.com/office/drawing/2014/main" val="870361411"/>
                    </a:ext>
                  </a:extLst>
                </a:gridCol>
                <a:gridCol w="1343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2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8151">
                  <a:extLst>
                    <a:ext uri="{9D8B030D-6E8A-4147-A177-3AD203B41FA5}">
                      <a16:colId xmlns:a16="http://schemas.microsoft.com/office/drawing/2014/main" val="4141532494"/>
                    </a:ext>
                  </a:extLst>
                </a:gridCol>
              </a:tblGrid>
              <a:tr h="54266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Tipologia IBGE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Número</a:t>
                      </a:r>
                      <a:r>
                        <a:rPr lang="pt-BR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de municípios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Número de ESF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Parâmetro de cadastro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66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Urbano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1.457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26.568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ESF com 4.000 pessoas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996673"/>
                  </a:ext>
                </a:extLst>
              </a:tr>
              <a:tr h="60887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Intermediário Adjacente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4.068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ESF com 2.750 pessoas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146721"/>
                  </a:ext>
                </a:extLst>
              </a:tr>
              <a:tr h="54266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Rural Adjacente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3.043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10.953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660895"/>
                  </a:ext>
                </a:extLst>
              </a:tr>
              <a:tr h="54266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 Intermediário Remoto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ESF com 2.000 pessoas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736936"/>
                  </a:ext>
                </a:extLst>
              </a:tr>
              <a:tr h="71533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Rural Remoto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1.216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791240"/>
                  </a:ext>
                </a:extLst>
              </a:tr>
              <a:tr h="71533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5.570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43.193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184220"/>
                  </a:ext>
                </a:extLst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896100" y="71647"/>
            <a:ext cx="2133600" cy="365125"/>
          </a:xfrm>
        </p:spPr>
        <p:txBody>
          <a:bodyPr/>
          <a:lstStyle/>
          <a:p>
            <a:fld id="{8882D309-6926-8144-819F-98571D054D6A}" type="slidenum">
              <a:rPr lang="en-US" smtClean="0">
                <a:solidFill>
                  <a:schemeClr val="accent1"/>
                </a:solidFill>
              </a:rPr>
              <a:t>9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2495</Words>
  <Application>Microsoft Office PowerPoint</Application>
  <PresentationFormat>Apresentação na tela (4:3)</PresentationFormat>
  <Paragraphs>682</Paragraphs>
  <Slides>35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Courier New</vt:lpstr>
      <vt:lpstr>Segoe UI</vt:lpstr>
      <vt:lpstr>Tahoma</vt:lpstr>
      <vt:lpstr>Times New Roman</vt:lpstr>
      <vt:lpstr>Verdana</vt:lpstr>
      <vt:lpstr>Wingdings</vt:lpstr>
      <vt:lpstr>Office Theme</vt:lpstr>
      <vt:lpstr>Novo Modelo de Financiamento  da Atenção Primária à Saúde</vt:lpstr>
      <vt:lpstr>Sumário</vt:lpstr>
      <vt:lpstr>Apresentação do PowerPoint</vt:lpstr>
      <vt:lpstr>Sumário</vt:lpstr>
      <vt:lpstr>O Novo Financiamento da APS</vt:lpstr>
      <vt:lpstr>O Novo Financiamento da APS</vt:lpstr>
      <vt:lpstr>O Novo Financiamento da APS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Sumário</vt:lpstr>
      <vt:lpstr>Apresentação do PowerPoint</vt:lpstr>
      <vt:lpstr>Apresentação do PowerPoint</vt:lpstr>
      <vt:lpstr>Sumário</vt:lpstr>
      <vt:lpstr>Apresentação do PowerPoint</vt:lpstr>
      <vt:lpstr>Apresentação do PowerPoint</vt:lpstr>
      <vt:lpstr>Sumário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 Modelo de Financiamento  da Atenção Primária à Saúde</dc:title>
  <dc:creator>Lari</dc:creator>
  <cp:lastModifiedBy>Erno</cp:lastModifiedBy>
  <cp:revision>42</cp:revision>
  <dcterms:modified xsi:type="dcterms:W3CDTF">2019-10-31T01:00:57Z</dcterms:modified>
</cp:coreProperties>
</file>