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64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ítu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22" name="Subtítu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16F8C-E5D8-4FF2-AF5F-3D22BE434803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20" name="Espaço Reservado para Rodapé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10" name="Espaço Reservado para Número de Slid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D380-3D4D-4DFD-86A2-045E34AFF6B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16F8C-E5D8-4FF2-AF5F-3D22BE434803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D380-3D4D-4DFD-86A2-045E34AFF6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16F8C-E5D8-4FF2-AF5F-3D22BE434803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D380-3D4D-4DFD-86A2-045E34AFF6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16F8C-E5D8-4FF2-AF5F-3D22BE434803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D380-3D4D-4DFD-86A2-045E34AFF6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16F8C-E5D8-4FF2-AF5F-3D22BE434803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D380-3D4D-4DFD-86A2-045E34AFF6B6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Retângu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16F8C-E5D8-4FF2-AF5F-3D22BE434803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D380-3D4D-4DFD-86A2-045E34AFF6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16F8C-E5D8-4FF2-AF5F-3D22BE434803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D380-3D4D-4DFD-86A2-045E34AFF6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16F8C-E5D8-4FF2-AF5F-3D22BE434803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D380-3D4D-4DFD-86A2-045E34AFF6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16F8C-E5D8-4FF2-AF5F-3D22BE434803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D380-3D4D-4DFD-86A2-045E34AFF6B6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Retângu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16F8C-E5D8-4FF2-AF5F-3D22BE434803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D380-3D4D-4DFD-86A2-045E34AFF6B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2516F8C-E5D8-4FF2-AF5F-3D22BE434803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F2D380-3D4D-4DFD-86A2-045E34AFF6B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tângu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9" name="Fluxograma: Processo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uxograma: Processo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zz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sc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ço Reservado para Títu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Espaço Reservado para Tex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4" name="Espaço Reservado para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2516F8C-E5D8-4FF2-AF5F-3D22BE434803}" type="datetimeFigureOut">
              <a:rPr lang="pt-BR" smtClean="0"/>
              <a:t>30/11/2017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9F2D380-3D4D-4DFD-86A2-045E34AFF6B6}" type="slidenum">
              <a:rPr lang="pt-BR" smtClean="0"/>
              <a:t>‹nº›</a:t>
            </a:fld>
            <a:endParaRPr lang="pt-BR"/>
          </a:p>
        </p:txBody>
      </p:sp>
      <p:sp>
        <p:nvSpPr>
          <p:cNvPr id="15" name="Retângu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20080" y="2564904"/>
            <a:ext cx="7772400" cy="1470025"/>
          </a:xfrm>
        </p:spPr>
        <p:txBody>
          <a:bodyPr>
            <a:normAutofit/>
          </a:bodyPr>
          <a:lstStyle/>
          <a:p>
            <a:pPr algn="ctr"/>
            <a:r>
              <a:rPr lang="pt-BR" b="1" dirty="0" smtClean="0"/>
              <a:t>Termos de referência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3600" dirty="0" smtClean="0"/>
              <a:t>Órteses, próteses e materiais especiais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915616" y="620688"/>
            <a:ext cx="6400800" cy="1752600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pt-BR" sz="2200" dirty="0" smtClean="0">
                <a:solidFill>
                  <a:schemeClr val="tx1"/>
                </a:solidFill>
              </a:rPr>
              <a:t>Ministério </a:t>
            </a:r>
            <a:r>
              <a:rPr lang="pt-BR" sz="2200" dirty="0" smtClean="0">
                <a:solidFill>
                  <a:schemeClr val="tx1"/>
                </a:solidFill>
              </a:rPr>
              <a:t>da Saúde</a:t>
            </a:r>
            <a:endParaRPr lang="pt-BR" sz="2200" dirty="0">
              <a:solidFill>
                <a:schemeClr val="tx1"/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915616" y="5949280"/>
            <a:ext cx="64008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pt-BR" sz="2200" dirty="0" smtClean="0">
                <a:solidFill>
                  <a:schemeClr val="tx1"/>
                </a:solidFill>
              </a:rPr>
              <a:t>Brasília/DF, </a:t>
            </a:r>
            <a:r>
              <a:rPr lang="pt-BR" sz="2200" dirty="0" smtClean="0">
                <a:solidFill>
                  <a:schemeClr val="tx1"/>
                </a:solidFill>
              </a:rPr>
              <a:t>30 de novembro de </a:t>
            </a:r>
            <a:r>
              <a:rPr lang="pt-BR" sz="2200" dirty="0" smtClean="0">
                <a:solidFill>
                  <a:schemeClr val="tx1"/>
                </a:solidFill>
              </a:rPr>
              <a:t>2017</a:t>
            </a:r>
            <a:endParaRPr lang="pt-BR" sz="2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990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6104" y="44624"/>
            <a:ext cx="8244408" cy="1143000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/>
              <a:t>Termos de Referência de Órteses, Próteses e Materiais Especiais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1412776"/>
            <a:ext cx="8034096" cy="5051648"/>
          </a:xfrm>
        </p:spPr>
        <p:txBody>
          <a:bodyPr>
            <a:normAutofit/>
          </a:bodyPr>
          <a:lstStyle/>
          <a:p>
            <a:r>
              <a:rPr lang="pt-BR" sz="2400" dirty="0" smtClean="0"/>
              <a:t>Objetivo: Realizar </a:t>
            </a:r>
            <a:r>
              <a:rPr lang="pt-BR" sz="2400" dirty="0" smtClean="0"/>
              <a:t>o Registro de Preços Nacional por meio da publicação de </a:t>
            </a:r>
            <a:r>
              <a:rPr lang="pt-BR" sz="2400" dirty="0" smtClean="0"/>
              <a:t>ata nacional de registro de preços para </a:t>
            </a:r>
            <a:r>
              <a:rPr lang="pt-BR" sz="2400" dirty="0" smtClean="0"/>
              <a:t>a aquisição de </a:t>
            </a:r>
            <a:r>
              <a:rPr lang="pt-BR" sz="2400" dirty="0" smtClean="0"/>
              <a:t>OPME no </a:t>
            </a:r>
            <a:r>
              <a:rPr lang="pt-BR" sz="2400" dirty="0" smtClean="0"/>
              <a:t>âmbito do </a:t>
            </a:r>
            <a:r>
              <a:rPr lang="pt-BR" sz="2400" dirty="0" smtClean="0"/>
              <a:t>SUS </a:t>
            </a:r>
            <a:r>
              <a:rPr lang="pt-BR" sz="2000" dirty="0" smtClean="0"/>
              <a:t>(</a:t>
            </a:r>
            <a:r>
              <a:rPr lang="pt-BR" sz="2000" i="1" dirty="0" smtClean="0"/>
              <a:t>facilidade, celeridade e preços padronizados</a:t>
            </a:r>
            <a:r>
              <a:rPr lang="pt-BR" sz="2000" dirty="0" smtClean="0"/>
              <a:t>)</a:t>
            </a:r>
            <a:endParaRPr lang="pt-BR" sz="2000" dirty="0" smtClean="0"/>
          </a:p>
          <a:p>
            <a:r>
              <a:rPr lang="pt-BR" sz="2400" dirty="0" smtClean="0"/>
              <a:t>Adquirentes: órgãos ou entidades da Administração Pública</a:t>
            </a:r>
          </a:p>
          <a:p>
            <a:r>
              <a:rPr lang="pt-BR" sz="2400" dirty="0" smtClean="0"/>
              <a:t>Itens: aqueles que correspondem aos maiores gastos do SUS</a:t>
            </a:r>
          </a:p>
          <a:p>
            <a:endParaRPr lang="pt-BR" sz="2400" dirty="0"/>
          </a:p>
          <a:p>
            <a:r>
              <a:rPr lang="pt-BR" sz="2400" dirty="0" smtClean="0"/>
              <a:t>Alertas:</a:t>
            </a:r>
          </a:p>
          <a:p>
            <a:pPr lvl="1"/>
            <a:r>
              <a:rPr lang="pt-BR" sz="2400" dirty="0" smtClean="0"/>
              <a:t>Grande volume de itens = complexidade</a:t>
            </a:r>
          </a:p>
          <a:p>
            <a:pPr lvl="1"/>
            <a:r>
              <a:rPr lang="pt-BR" sz="2400" dirty="0" smtClean="0"/>
              <a:t>Qualificação técnica dos itens</a:t>
            </a:r>
            <a:endParaRPr lang="pt-BR" sz="2400" dirty="0" smtClean="0"/>
          </a:p>
          <a:p>
            <a:pPr lvl="1"/>
            <a:r>
              <a:rPr lang="pt-BR" sz="2400" dirty="0" smtClean="0"/>
              <a:t>Mercado não regulado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365306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36104" y="44624"/>
            <a:ext cx="8244408" cy="1143000"/>
          </a:xfrm>
        </p:spPr>
        <p:txBody>
          <a:bodyPr>
            <a:normAutofit/>
          </a:bodyPr>
          <a:lstStyle/>
          <a:p>
            <a:pPr algn="ctr"/>
            <a:r>
              <a:rPr lang="pt-BR" sz="2400" dirty="0" smtClean="0"/>
              <a:t>Termos de Referência de Órteses, Próteses e Materiais Especiais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2420888"/>
            <a:ext cx="8034096" cy="288032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dirty="0" smtClean="0"/>
              <a:t>Proposta legislativa do Ministério da Saúde de regulamentação econômica do mercado nacional de OPME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dirty="0" smtClean="0"/>
              <a:t>Proposição do Grupo de Trabalho Tripartite de Dispositivos Médicos Implantáveis </a:t>
            </a:r>
            <a:r>
              <a:rPr lang="pt-BR" sz="2000" dirty="0" smtClean="0"/>
              <a:t>(</a:t>
            </a:r>
            <a:r>
              <a:rPr lang="pt-BR" sz="2000" i="1" dirty="0" smtClean="0"/>
              <a:t>MS, </a:t>
            </a:r>
            <a:r>
              <a:rPr lang="pt-BR" sz="2000" i="1" dirty="0" err="1" smtClean="0"/>
              <a:t>Conass</a:t>
            </a:r>
            <a:r>
              <a:rPr lang="pt-BR" sz="2000" i="1" dirty="0" smtClean="0"/>
              <a:t> e </a:t>
            </a:r>
            <a:r>
              <a:rPr lang="pt-BR" sz="2000" i="1" dirty="0" err="1" smtClean="0"/>
              <a:t>Conasems</a:t>
            </a:r>
            <a:r>
              <a:rPr lang="pt-BR" sz="2000" dirty="0" smtClean="0"/>
              <a:t>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pt-BR" sz="2400" dirty="0" smtClean="0"/>
              <a:t>Regulação econômica </a:t>
            </a:r>
            <a:r>
              <a:rPr lang="pt-BR" sz="2400" dirty="0" smtClean="0">
                <a:sym typeface="Wingdings" panose="05000000000000000000" pitchFamily="2" charset="2"/>
              </a:rPr>
              <a:t> bases para a negociação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1703479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ício">
  <a:themeElements>
    <a:clrScheme name="Solstíc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íc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íc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495</TotalTime>
  <Words>140</Words>
  <Application>Microsoft Office PowerPoint</Application>
  <PresentationFormat>Apresentação na tela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Solstício</vt:lpstr>
      <vt:lpstr>Termos de referência Órteses, próteses e materiais especiais</vt:lpstr>
      <vt:lpstr>Termos de Referência de Órteses, Próteses e Materiais Especiais</vt:lpstr>
      <vt:lpstr>Termos de Referência de Órteses, Próteses e Materiais Especiais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Termos de referência Órteses, próteses e materiais especiais</dc:title>
  <dc:creator>José Eduardo</dc:creator>
  <cp:lastModifiedBy>José Eduardo</cp:lastModifiedBy>
  <cp:revision>13</cp:revision>
  <dcterms:created xsi:type="dcterms:W3CDTF">2017-10-03T02:50:26Z</dcterms:created>
  <dcterms:modified xsi:type="dcterms:W3CDTF">2017-11-30T03:35:31Z</dcterms:modified>
</cp:coreProperties>
</file>