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52" r:id="rId2"/>
    <p:sldMasterId id="2147483653" r:id="rId3"/>
  </p:sldMasterIdLst>
  <p:notesMasterIdLst>
    <p:notesMasterId r:id="rId10"/>
  </p:notesMasterIdLst>
  <p:sldIdLst>
    <p:sldId id="256" r:id="rId4"/>
    <p:sldId id="257" r:id="rId5"/>
    <p:sldId id="270" r:id="rId6"/>
    <p:sldId id="271" r:id="rId7"/>
    <p:sldId id="268" r:id="rId8"/>
    <p:sldId id="269" r:id="rId9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5A71FB5-8300-46D8-98F4-0CF2478C2091}">
  <a:tblStyle styleId="{55A71FB5-8300-46D8-98F4-0CF2478C20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161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49687" y="9428161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41977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89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669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0208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791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fileto SE capa temer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 descr="fileto SE capa temer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 descr="fileto SE fundo temer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>
            <a:off x="1409700" y="3843337"/>
            <a:ext cx="6324600" cy="140017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9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Ministério</a:t>
            </a:r>
            <a:r>
              <a:rPr lang="en-US" sz="19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9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Saúde</a:t>
            </a:r>
            <a:endParaRPr lang="en-US" sz="19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Secretaria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Executiva</a:t>
            </a:r>
            <a:endParaRPr lang="en-US" sz="16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Departamento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Informática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do SUS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2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2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Novembro</a:t>
            </a:r>
            <a:r>
              <a:rPr lang="en-US" sz="12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2017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1042987" y="1484312"/>
            <a:ext cx="7162799" cy="193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SCODES</a:t>
            </a:r>
            <a:br>
              <a:rPr lang="en-US" sz="4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Monitoramento</a:t>
            </a:r>
            <a:endParaRPr lang="en-US" sz="4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33400" y="322299"/>
            <a:ext cx="7886700" cy="1192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que </a:t>
            </a:r>
            <a:r>
              <a:rPr lang="en-US" sz="4400" b="1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foi</a:t>
            </a:r>
            <a:r>
              <a:rPr lang="en-US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feito</a:t>
            </a:r>
            <a:endParaRPr lang="en-US"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28650" y="1628775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dirty="0" err="1" smtClean="0">
                <a:solidFill>
                  <a:schemeClr val="lt1"/>
                </a:solidFill>
              </a:rPr>
              <a:t>Disponibilização</a:t>
            </a:r>
            <a:r>
              <a:rPr lang="en-US" dirty="0" smtClean="0">
                <a:solidFill>
                  <a:schemeClr val="lt1"/>
                </a:solidFill>
              </a:rPr>
              <a:t> para o </a:t>
            </a:r>
            <a:r>
              <a:rPr lang="en-US" dirty="0" err="1" smtClean="0">
                <a:solidFill>
                  <a:schemeClr val="lt1"/>
                </a:solidFill>
              </a:rPr>
              <a:t>Núcleo</a:t>
            </a:r>
            <a:r>
              <a:rPr lang="en-US" dirty="0" smtClean="0">
                <a:solidFill>
                  <a:schemeClr val="lt1"/>
                </a:solidFill>
              </a:rPr>
              <a:t> de </a:t>
            </a:r>
            <a:r>
              <a:rPr lang="en-US" dirty="0" err="1" smtClean="0">
                <a:solidFill>
                  <a:schemeClr val="lt1"/>
                </a:solidFill>
              </a:rPr>
              <a:t>Judicialização</a:t>
            </a:r>
            <a:r>
              <a:rPr lang="en-US" dirty="0" smtClean="0">
                <a:solidFill>
                  <a:schemeClr val="lt1"/>
                </a:solidFill>
              </a:rPr>
              <a:t> (</a:t>
            </a:r>
            <a:r>
              <a:rPr lang="en-US" dirty="0" err="1" smtClean="0">
                <a:solidFill>
                  <a:schemeClr val="lt1"/>
                </a:solidFill>
              </a:rPr>
              <a:t>Njud</a:t>
            </a:r>
            <a:r>
              <a:rPr lang="en-US" dirty="0" smtClean="0">
                <a:solidFill>
                  <a:schemeClr val="lt1"/>
                </a:solidFill>
              </a:rPr>
              <a:t>);</a:t>
            </a:r>
          </a:p>
          <a:p>
            <a:pPr marL="228600" marR="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dirty="0" err="1" smtClean="0">
                <a:solidFill>
                  <a:schemeClr val="lt1"/>
                </a:solidFill>
              </a:rPr>
              <a:t>Disponibilização</a:t>
            </a:r>
            <a:r>
              <a:rPr lang="en-US" dirty="0" smtClean="0">
                <a:solidFill>
                  <a:schemeClr val="lt1"/>
                </a:solidFill>
              </a:rPr>
              <a:t> do </a:t>
            </a:r>
            <a:r>
              <a:rPr lang="en-US" dirty="0" err="1" smtClean="0">
                <a:solidFill>
                  <a:schemeClr val="lt1"/>
                </a:solidFill>
              </a:rPr>
              <a:t>ambiente</a:t>
            </a:r>
            <a:r>
              <a:rPr lang="en-US" dirty="0" smtClean="0">
                <a:solidFill>
                  <a:schemeClr val="lt1"/>
                </a:solidFill>
              </a:rPr>
              <a:t> para que </a:t>
            </a:r>
            <a:r>
              <a:rPr lang="en-US" dirty="0" err="1" smtClean="0">
                <a:solidFill>
                  <a:schemeClr val="lt1"/>
                </a:solidFill>
              </a:rPr>
              <a:t>Estados</a:t>
            </a:r>
            <a:r>
              <a:rPr lang="en-US" dirty="0" smtClean="0">
                <a:solidFill>
                  <a:schemeClr val="lt1"/>
                </a:solidFill>
              </a:rPr>
              <a:t> e </a:t>
            </a:r>
            <a:r>
              <a:rPr lang="en-US" dirty="0" err="1" smtClean="0">
                <a:solidFill>
                  <a:schemeClr val="lt1"/>
                </a:solidFill>
              </a:rPr>
              <a:t>Municípios</a:t>
            </a: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err="1" smtClean="0">
                <a:solidFill>
                  <a:schemeClr val="lt1"/>
                </a:solidFill>
              </a:rPr>
              <a:t>baixem</a:t>
            </a: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smtClean="0">
                <a:solidFill>
                  <a:schemeClr val="lt1"/>
                </a:solidFill>
              </a:rPr>
              <a:t>o </a:t>
            </a:r>
            <a:r>
              <a:rPr lang="en-US" dirty="0" err="1" smtClean="0">
                <a:solidFill>
                  <a:schemeClr val="lt1"/>
                </a:solidFill>
              </a:rPr>
              <a:t>código-fonte</a:t>
            </a:r>
            <a:r>
              <a:rPr lang="en-US" dirty="0" smtClean="0">
                <a:solidFill>
                  <a:schemeClr val="lt1"/>
                </a:solidFill>
              </a:rPr>
              <a:t> e </a:t>
            </a:r>
            <a:r>
              <a:rPr lang="en-US" dirty="0" smtClean="0">
                <a:solidFill>
                  <a:schemeClr val="lt1"/>
                </a:solidFill>
              </a:rPr>
              <a:t>o </a:t>
            </a:r>
            <a:r>
              <a:rPr lang="en-US" dirty="0" smtClean="0">
                <a:solidFill>
                  <a:schemeClr val="lt1"/>
                </a:solidFill>
              </a:rPr>
              <a:t>manual de </a:t>
            </a:r>
            <a:r>
              <a:rPr lang="en-US" dirty="0" err="1" smtClean="0">
                <a:solidFill>
                  <a:schemeClr val="lt1"/>
                </a:solidFill>
              </a:rPr>
              <a:t>instalação</a:t>
            </a:r>
            <a:r>
              <a:rPr lang="en-US" dirty="0" smtClean="0">
                <a:solidFill>
                  <a:schemeClr val="lt1"/>
                </a:solidFill>
              </a:rPr>
              <a:t>.</a:t>
            </a:r>
          </a:p>
          <a:p>
            <a:pPr lvl="1" indent="-228600" algn="just">
              <a:spcBef>
                <a:spcPts val="0"/>
              </a:spcBef>
              <a:buClr>
                <a:schemeClr val="lt1"/>
              </a:buClr>
            </a:pPr>
            <a:r>
              <a:rPr lang="en-US" dirty="0" err="1" smtClean="0">
                <a:solidFill>
                  <a:schemeClr val="lt1"/>
                </a:solidFill>
              </a:rPr>
              <a:t>Solicitação</a:t>
            </a: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err="1" smtClean="0">
                <a:solidFill>
                  <a:schemeClr val="lt1"/>
                </a:solidFill>
              </a:rPr>
              <a:t>por</a:t>
            </a: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err="1" smtClean="0">
                <a:solidFill>
                  <a:schemeClr val="lt1"/>
                </a:solidFill>
              </a:rPr>
              <a:t>meio</a:t>
            </a:r>
            <a:r>
              <a:rPr lang="en-US" dirty="0" smtClean="0">
                <a:solidFill>
                  <a:schemeClr val="lt1"/>
                </a:solidFill>
              </a:rPr>
              <a:t> do </a:t>
            </a:r>
            <a:r>
              <a:rPr lang="en-US" dirty="0" err="1" smtClean="0">
                <a:solidFill>
                  <a:schemeClr val="lt1"/>
                </a:solidFill>
              </a:rPr>
              <a:t>termo</a:t>
            </a:r>
            <a:r>
              <a:rPr lang="en-US" dirty="0" smtClean="0">
                <a:solidFill>
                  <a:schemeClr val="lt1"/>
                </a:solidFill>
              </a:rPr>
              <a:t> de </a:t>
            </a:r>
            <a:r>
              <a:rPr lang="en-US" dirty="0" err="1" smtClean="0">
                <a:solidFill>
                  <a:schemeClr val="lt1"/>
                </a:solidFill>
              </a:rPr>
              <a:t>adesão</a:t>
            </a: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err="1" smtClean="0">
                <a:solidFill>
                  <a:schemeClr val="lt1"/>
                </a:solidFill>
              </a:rPr>
              <a:t>disponível</a:t>
            </a: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err="1" smtClean="0">
                <a:solidFill>
                  <a:schemeClr val="lt1"/>
                </a:solidFill>
              </a:rPr>
              <a:t>em</a:t>
            </a: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u="sng" dirty="0" smtClean="0">
                <a:solidFill>
                  <a:schemeClr val="lt1"/>
                </a:solidFill>
              </a:rPr>
              <a:t>portalms.saude.gov.br</a:t>
            </a:r>
            <a:r>
              <a:rPr lang="en-US" dirty="0" smtClean="0">
                <a:solidFill>
                  <a:schemeClr val="lt1"/>
                </a:solidFill>
              </a:rPr>
              <a:t>;</a:t>
            </a:r>
          </a:p>
          <a:p>
            <a:pPr lvl="1" indent="-228600" algn="just">
              <a:spcBef>
                <a:spcPts val="0"/>
              </a:spcBef>
              <a:buClr>
                <a:schemeClr val="lt1"/>
              </a:buClr>
            </a:pPr>
            <a:r>
              <a:rPr lang="en-US" dirty="0" err="1" smtClean="0">
                <a:solidFill>
                  <a:schemeClr val="lt1"/>
                </a:solidFill>
              </a:rPr>
              <a:t>Após</a:t>
            </a: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err="1" smtClean="0">
                <a:solidFill>
                  <a:schemeClr val="lt1"/>
                </a:solidFill>
              </a:rPr>
              <a:t>preenchimento</a:t>
            </a:r>
            <a:r>
              <a:rPr lang="en-US" dirty="0" smtClean="0">
                <a:solidFill>
                  <a:schemeClr val="lt1"/>
                </a:solidFill>
              </a:rPr>
              <a:t> do </a:t>
            </a:r>
            <a:r>
              <a:rPr lang="en-US" dirty="0" err="1" smtClean="0">
                <a:solidFill>
                  <a:schemeClr val="lt1"/>
                </a:solidFill>
              </a:rPr>
              <a:t>termo</a:t>
            </a:r>
            <a:r>
              <a:rPr lang="en-US" dirty="0" smtClean="0">
                <a:solidFill>
                  <a:schemeClr val="lt1"/>
                </a:solidFill>
              </a:rPr>
              <a:t>, o link para download é </a:t>
            </a:r>
            <a:r>
              <a:rPr lang="en-US" dirty="0" err="1" smtClean="0">
                <a:solidFill>
                  <a:schemeClr val="lt1"/>
                </a:solidFill>
              </a:rPr>
              <a:t>enviado</a:t>
            </a:r>
            <a:r>
              <a:rPr lang="en-US" dirty="0" smtClean="0">
                <a:solidFill>
                  <a:schemeClr val="lt1"/>
                </a:solidFill>
              </a:rPr>
              <a:t>.</a:t>
            </a:r>
          </a:p>
          <a:p>
            <a:pPr lvl="1" indent="-228600">
              <a:spcBef>
                <a:spcPts val="0"/>
              </a:spcBef>
              <a:buClr>
                <a:schemeClr val="lt1"/>
              </a:buClr>
            </a:pPr>
            <a:endParaRPr lang="en-US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b="38481"/>
          <a:stretch/>
        </p:blipFill>
        <p:spPr>
          <a:xfrm>
            <a:off x="620857" y="1504950"/>
            <a:ext cx="7715250" cy="3773631"/>
          </a:xfrm>
          <a:prstGeom prst="rect">
            <a:avLst/>
          </a:prstGeom>
        </p:spPr>
      </p:pic>
      <p:sp>
        <p:nvSpPr>
          <p:cNvPr id="5" name="Shape 42"/>
          <p:cNvSpPr txBox="1">
            <a:spLocks noGrp="1"/>
          </p:cNvSpPr>
          <p:nvPr>
            <p:ph type="title"/>
          </p:nvPr>
        </p:nvSpPr>
        <p:spPr>
          <a:xfrm>
            <a:off x="633400" y="322299"/>
            <a:ext cx="7886700" cy="1192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que </a:t>
            </a:r>
            <a:r>
              <a:rPr lang="en-US" sz="4400" b="1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foi</a:t>
            </a:r>
            <a:r>
              <a:rPr lang="en-US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feito</a:t>
            </a:r>
            <a:endParaRPr lang="en-US"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944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Definição da área de negócio (a cargo da SE);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Abertura da Ordem de Serviço para desenvolvimento da nova distribuição.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hape 42"/>
          <p:cNvSpPr txBox="1">
            <a:spLocks noGrp="1"/>
          </p:cNvSpPr>
          <p:nvPr>
            <p:ph type="title"/>
          </p:nvPr>
        </p:nvSpPr>
        <p:spPr>
          <a:xfrm>
            <a:off x="633400" y="322299"/>
            <a:ext cx="7886700" cy="1192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Próximos</a:t>
            </a:r>
            <a:r>
              <a:rPr lang="en-US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passos</a:t>
            </a:r>
            <a:endParaRPr lang="en-US"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642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b="1">
                <a:solidFill>
                  <a:schemeClr val="lt1"/>
                </a:solidFill>
              </a:rPr>
              <a:t>Dúvidas</a:t>
            </a:r>
          </a:p>
        </p:txBody>
      </p:sp>
      <p:pic>
        <p:nvPicPr>
          <p:cNvPr id="128" name="Shape 128" descr="C:\Users\paulo.roberto\AppData\Local\Microsoft\Windows\Temporary Internet Files\Content.IE5\PYW4L858\interrogation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48187" y="2420936"/>
            <a:ext cx="2666999" cy="324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1409700" y="2362200"/>
            <a:ext cx="6324600" cy="1671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4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FIM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24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6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higo.cavalcante@saude.gov.br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600" b="1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Ramal</a:t>
            </a:r>
            <a:r>
              <a:rPr lang="en-US" sz="16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3626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268536" y="4941887"/>
            <a:ext cx="4606925" cy="368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www.saude.gov.br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0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101</Words>
  <Application>Microsoft Office PowerPoint</Application>
  <PresentationFormat>Apresentação na tela (4:3)</PresentationFormat>
  <Paragraphs>21</Paragraphs>
  <Slides>6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Custom Design</vt:lpstr>
      <vt:lpstr>3_Custom Design</vt:lpstr>
      <vt:lpstr>20_Custom Design</vt:lpstr>
      <vt:lpstr>Apresentação do PowerPoint</vt:lpstr>
      <vt:lpstr>O que foi feito</vt:lpstr>
      <vt:lpstr>O que foi feito</vt:lpstr>
      <vt:lpstr>Próximos passos</vt:lpstr>
      <vt:lpstr>Dúvidas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Faria</dc:creator>
  <cp:lastModifiedBy>Higo Maiquel Caldas Cavalcante</cp:lastModifiedBy>
  <cp:revision>15</cp:revision>
  <dcterms:modified xsi:type="dcterms:W3CDTF">2017-11-30T10:08:30Z</dcterms:modified>
</cp:coreProperties>
</file>